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8"/>
  </p:notesMasterIdLst>
  <p:sldIdLst>
    <p:sldId id="257" r:id="rId2"/>
    <p:sldId id="258" r:id="rId3"/>
    <p:sldId id="259" r:id="rId4"/>
    <p:sldId id="385" r:id="rId5"/>
    <p:sldId id="265" r:id="rId6"/>
    <p:sldId id="414" r:id="rId7"/>
    <p:sldId id="392" r:id="rId8"/>
    <p:sldId id="373" r:id="rId9"/>
    <p:sldId id="287" r:id="rId10"/>
    <p:sldId id="401" r:id="rId11"/>
    <p:sldId id="416" r:id="rId12"/>
    <p:sldId id="417" r:id="rId13"/>
    <p:sldId id="406" r:id="rId14"/>
    <p:sldId id="395" r:id="rId15"/>
    <p:sldId id="328" r:id="rId16"/>
    <p:sldId id="289" r:id="rId17"/>
    <p:sldId id="292" r:id="rId18"/>
    <p:sldId id="269" r:id="rId19"/>
    <p:sldId id="286" r:id="rId20"/>
    <p:sldId id="384" r:id="rId21"/>
    <p:sldId id="280" r:id="rId22"/>
    <p:sldId id="390" r:id="rId23"/>
    <p:sldId id="368" r:id="rId24"/>
    <p:sldId id="369" r:id="rId25"/>
    <p:sldId id="365" r:id="rId26"/>
    <p:sldId id="374" r:id="rId27"/>
    <p:sldId id="418" r:id="rId28"/>
    <p:sldId id="404" r:id="rId29"/>
    <p:sldId id="377" r:id="rId30"/>
    <p:sldId id="409" r:id="rId31"/>
    <p:sldId id="376" r:id="rId32"/>
    <p:sldId id="410" r:id="rId33"/>
    <p:sldId id="415" r:id="rId34"/>
    <p:sldId id="320" r:id="rId35"/>
    <p:sldId id="321" r:id="rId36"/>
    <p:sldId id="339" r:id="rId3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A7FF"/>
    <a:srgbClr val="CC99FF"/>
    <a:srgbClr val="FF6D6D"/>
    <a:srgbClr val="FFC197"/>
    <a:srgbClr val="6EF89C"/>
    <a:srgbClr val="FF9953"/>
    <a:srgbClr val="FF944B"/>
    <a:srgbClr val="66FFFF"/>
    <a:srgbClr val="9FDFFF"/>
    <a:srgbClr val="FFF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18" autoAdjust="0"/>
    <p:restoredTop sz="93493" autoAdjust="0"/>
  </p:normalViewPr>
  <p:slideViewPr>
    <p:cSldViewPr>
      <p:cViewPr varScale="1">
        <p:scale>
          <a:sx n="63" d="100"/>
          <a:sy n="63" d="100"/>
        </p:scale>
        <p:origin x="129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2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39.7093" units="1/cm"/>
          <inkml:channelProperty channel="Y" name="resolution" value="39.79275" units="1/cm"/>
        </inkml:channelProperties>
      </inkml:inkSource>
      <inkml:timestamp xml:id="ts0" timeString="2017-09-13T03:04:44.393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874 2100,'0'-38,"0"0,0 0,38 38,-1 0,-37 38,0 0,0 0,0 0,-37-38,-1 0,38-38,0 0,0 0,0 0,0 0,0 0,38 38,-1 0,-37 38,0 0,0 0</inkml:trace>
  <inkml:trace contextRef="#ctx0" brushRef="#br0" timeOffset="9263.1045">1859 2100,'0'38,"0"-1,-38-37,38-37,0-1,0 0,0 76,0-76,0 0,0 0,0 0,0 0,38 38,0 0,-38 38,0 0,0 0</inkml:trace>
  <inkml:trace contextRef="#ctx0" brushRef="#br0" timeOffset="12777.9794">1215 2479,'0'38,"0"0,38-38,0 0,0 0,0 0,-1 0,1 0,0 0,0 0,-38-38,0 0,0 0,0 0,38 38,0 0,0 38,-38 0,38-38,-38 38,38-38,0 0,0 0,-1 0,1 0,0 0</inkml:trace>
  <inkml:trace contextRef="#ctx0" brushRef="#br0" timeOffset="-2873.0092">912 3085,'-38'0,"0"0,0 0,0 0,0 0,0 0,0 0,0-38,0 38,38-38,-38 38,1 0,-1 0,38-37,-38 37,-38-38,38 0,0 0,0 38,38-38,-76 0,76-38,-38 38,38 0,-37 0,37 1,-38 37,38-38,-38 0,38-38,0 38,0 0,0-38,0 0,0 39,0-1,0 0,0 0,0 0,0 0,0 0,0 0,38 38,-38-38,38 38,-38-38,37 0,1 0,38 1,-38-39,38 38,-76 0,38 0,0 38,0-38,-38 0,38 0,-38 0,37 38,-37-38,0 1,0-1,0 0,0 0,0 0,-37 0,37 0,-38 0,38 0,0 0,0 0,0-37,0-1,0-38,0 38,0 0,0 39,0-1,0 0,0 0,0 0,38 0,-1 38,1 0,0 0,38 0,-38 0,0 0,0 0,0 0,-38 38,0 0,0 38,0-38,38-1,-38 1,0 0,0 0,0 0,0 0,0 0,38-38,-38 38,0 0,0 0,0 0,0-1,0 1,0 0,0 0,0 0,0 0,0 0,0 0,0 0,0 0,0 0,37-38,1 0,38 0,-38 0,0 0,0 0,0 0,0 0,0 0,38 0,-39 0,1 0,38 0,-38 0,-38-38,0 0,0 0,0 0,0-38,0 0,0-37,0 37,0 0,0 38,0-38,0 38,0 0,0 0,0 1,38-1,-38-38,38 38,-38 0,38-76,-38 76,38 38,-38-38,0 1,38 37,0 0,-1 0,1 0,0 0,0 0,0 0,0 0,-38 37,76 1,-76 0,38 0,-38 0,38-38,-38 38,38 0,-38 0,0 0,0 0,0 0,0-1,0 1,0 0,0 76,-38-38,0-38,38 38,-38-39,0 1,38 0,-38-38,38 38,-76 0,76 0,-38-38,38 38,-38 0,38 0,0 0,38 0,0-1,38-37,0 38,-38-38,0 38,0-38,-1 38,1-38,0 38,-38 0,38-38,-38 38,0 0,0 38,38-38,-38 37,38 1,0-38,-38 38,38-38,0 0,-38 76,38-77,0 39,-38-38,0 38,0-38,0 0,0-76,0-38,0 152,37 0,-37 0,0-1,0-37,0 38,0-38,0 0,0 0,-37-38,-1 0,0 0,38 38,-38-38,0 0,0 0,38 38,-38-38,0 38,38-1,-38-37,0 38,0-38,38 38,-37-38,-1 0,0 38,38 0,-38-38,0 0,0 38,0-38,0 0,0 0,0 38,0-38,1 0,-1 0,0 0,0 0,0 0,0 0,0 0,-38 0,38 0,0 0,1 0,-1 0,0 0,0 0,-76-38,38 38,38-38,0 38,0 0,1-38,-1 38,38-38,0 0,-38 38</inkml:trace>
  <inkml:trace contextRef="#ctx0" brushRef="#br0" timeOffset="20165.7762">2542 3692,'0'38,"0"0,0 0,0 37,38-75,-38 38,38-38,-38 38,37 0,-37 38,38-38,0 0,-38 0,38 0,0-38,-38 37,38-37,0 38,0-38,0 38,0 0,0-38,-1-38,-37 0,0 0,0 1,0-1,38 0,-38 0,0 0,0-76,0 76,0 0,38-37,0 75,-38-38,38 0,-38 0,38 0,-38 0,38 38,-38-38,0 0,0 0,0 0,0 0,38 1,-38-1,38 0,-38 0,0 0,38 38,-38-38,38 0,-1 0,-37 0,0 0,0 0,0 1,38 37,0 0,0 0,38 75,-76-37,38-38,-38-38,0 0,0 1,0-1,0 0,-38 38,0 0,0 0,0 0,-38 0,39 0,-1 0,38 38,0 0,0-1,-38-37,38 38,-38-38,0 0,0 0,38 38,0 0,-38-38,38 38,0 0,0 0,0 0,-38-38,38 38,0 0,0 0,0-1,-38-37,38 38,-38-38,0 0,38 38,-37-38,-1 0,38 38,-38-38,38 38,-76-38,38 0,38 38,-38-38,38 38</inkml:trace>
  <inkml:trace contextRef="#ctx0" brushRef="#br0" timeOffset="15146.873">2428 3047,'38'0,"0"0,0 0,0 38,0 38,-38-38,75 0,-75 0,38 0,0-38,0 38,0 0,0-38,0 37,0 1,-38 0</inkml:trace>
  <inkml:trace contextRef="#ctx0" brushRef="#br0" timeOffset="47540.1835">1670 1531,'0'-38,"0"76,0 0,0 0,0 0,38-38,-38 38,38-38,0 0,-1 0,1 0,0 0</inkml:trace>
  <inkml:trace contextRef="#ctx0" brushRef="#br0" timeOffset="50697.7368">3793 2175,'76'0,"-38"0,-38 38,37-38,-37 38,0 0,0 0,0 0,0 0,0 0,0 0,0 0</inkml:trace>
  <inkml:trace contextRef="#ctx0" brushRef="#br0" timeOffset="51993.7815">4172 1948,'38'0,"-38"38,0 0,0 0,0 38,0-39,0 39,0-38,0 0,0 0,0 0,0 0,0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39.7093" units="1/cm"/>
          <inkml:channelProperty channel="Y" name="resolution" value="39.79275" units="1/cm"/>
        </inkml:channelProperties>
      </inkml:inkSource>
      <inkml:timestamp xml:id="ts0" timeString="2017-09-13T03:05:07.026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343 3047,'-38'0,"0"38,0 0,-38 38,76 0,-38-38,1 38,37-39,-38-37,38 38,-38-38,38 38,0 0,0 0,0 0,0 0,-38-38,38 38</inkml:trace>
  <inkml:trace contextRef="#ctx0" brushRef="#br0" timeOffset="4069.3421">419 3806,'-38'75,"-38"-37,38 38,-38-38,0 38,39 38,-39-39,38 1,-38-38,76 38,-38-76,0 38,38 0,-38-38,0 0,0 0,1 0,37-38,-38 0,38 0,0-38,0 38,0 0,0 0,-38 1,38-1,-38 38,38-38,0 0,-38 38,38-38,0 0,0 0,-38 0,38-38,-38 76,38-38,0 1,-38 37,38-38,0 0,-38 38,0-38,0 38,38-38,-37 0,37 0,0 0,-38 38,38-38,-38 38,0 0,0 0,0 0,0 0,0 0,0 0,0 0,38-38,0 0,0-37,38 37,0 0,0-38,38 76,-38 0,0 0,0 0,0 0,-1 0,-37 38,38 38,0-76,-38 38,38-38,-38 38,0-1,38-37,0 38,0-38,0 0,-38 38,76-38,-38 0,-38 38,37-38,-37 38,38-38,0 0,0 0,-38 38,38-38,-38 38,0 0,0 0,38-38,-38 38,38 0,-38-1,0 1,38-38,-38 38,38-38</inkml:trace>
  <inkml:trace contextRef="#ctx0" brushRef="#br0" timeOffset="6276.965">457 3995,'0'76,"-38"0,38 0,0-1,-38 39,38 38,0-38,0-39,-38 1,38-38,0 0,0 0,0 0,0 38,0-38,0-1,0 1,0 0,0 0,76 0,-76 38,38-38,0 0,-38 0,37-38,-37 38,0-1,38-37,0 38,-38 0</inkml:trace>
  <inkml:trace contextRef="#ctx0" brushRef="#br0" timeOffset="30828.116">-2311 1986,'0'38,"0"0,0 0,0 0,0-1,0 39,0-38,0 76,0-38,38 0,0-1,0-75,0 38,0 0,38-38,-39 0,1 0,0 0,0 0,-38 38,38-38,0 0</inkml:trace>
  <inkml:trace contextRef="#ctx0" brushRef="#br0" timeOffset="31827.799">-1704 2024,'0'38,"-38"-38,38 38,0 0,-38-1,38 1,0 0,0 0,0 0,38 0,0 0,-38 0,38-38,0 0,-1 38,1-38,0 0,0 0,0 38,0 0,0-38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39.7093" units="1/cm"/>
          <inkml:channelProperty channel="Y" name="resolution" value="39.79275" units="1/cm"/>
        </inkml:channelProperties>
      </inkml:inkSource>
      <inkml:timestamp xml:id="ts0" timeString="2017-09-13T03:05:15.439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2769 4260,'38'0,"-38"76,0-38,38 0,-38 76,0 0,0-39,0-37,0 0,0 0,0 0,0 0,0 0,0 0,0 0,0 38,0-39,0 39,0-38,0 38,0-38,0 38,-38-38,38 0,-38-38,38 37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39.7093" units="1/cm"/>
          <inkml:channelProperty channel="Y" name="resolution" value="39.79275" units="1/cm"/>
        </inkml:channelProperties>
      </inkml:inkSource>
      <inkml:timestamp xml:id="ts0" timeString="2017-09-13T03:05:22.171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 contextRef="#ctx0" brushRef="#br0">608 5663,'-38'0,"0"0,1 0,-1 0,-38 38,38-38,0 38,-38-38,38 0,0 38,-37-38,37 0,0 0,0 0,0 0,38 38,-38 0,38 0,0 37,0-37,0 0,0 0,0 0,0 0,0 0,0 0,0 0,38 0,0-38,-38 38,38-38,0 37,0-37,-1 0,39 38,-38 0,0-38,0 0,0 0,0 0,0 0,0 0,0 0,-1 0,1 0,38 38,-38-38,0 0,38 0,0 0,-38 0,-1 0,1 0,0 0,0 0,0 0,-38-38,38 38,0 0,0 0,0 0,0 0,0 0,0 0,-1 0,1 0,0 0,0 0</inkml:trace>
  <inkml:trace contextRef="#ctx0" brushRef="#br0" timeOffset="3219.7935">3035 5587,'37'0,"1"38,38-38,-38 76,0-76,76 76,-38-38,-1 38,-37-1,0-37,0 38,-38 0,38-38,-38 38,0 0,0-1,0-37,38 0,-38 0,0 0,-76 38,38-76,-38 38,38 0,1-38,-1 0,0 0,0 0,0 0,0 0,-38 0,38 0,0 0,-37-38,-1 38,38-38,0 38,0 0,0-38,0 38,0-38,0 38,38-38,-38 38,38-38,-37 38,-1-38,0 38,0-38,0 0,-38 38,38 0,0 0,-38 0,39 0,-1-37,0 37,-38 0,38 0,-38-38,0 38,1 0,-1 0,0 0,38 0,0 0,0-38,0 38,-38-38,39 38,-1 0,0-38,0 38,38-38,0 0,76 0,-1 38,39 0,-38-38,-38 38,38-38,-38 38,0 0,-1 0,1 0,0 0,38 0,-38 0,0 0,0 0,0 0,38 0,-39 0,1 0,0 0,0 0,0 0,0 0</inkml:trace>
  <inkml:trace contextRef="#ctx0" brushRef="#br0" timeOffset="4686.6306">1746 5853,'38'0,"37"0,1 0,0 0,-38 0,0 0,0 0,0 0,-38 38,38 0,-38-1,37-37,-37 38,0 0,38-38,-38 38</inkml:trace>
  <inkml:trace contextRef="#ctx0" brushRef="#br0" timeOffset="3263.8263">2466 6004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7BCA0-9336-4816-8EF3-95C4FAA7F695}" type="datetimeFigureOut">
              <a:rPr kumimoji="1" lang="ja-JP" altLang="en-US" smtClean="0"/>
              <a:t>2017/9/13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0B556F-AF31-41EC-B6B3-BEEC1DFF6A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7684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B556F-AF31-41EC-B6B3-BEEC1DFF6A3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1649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424804-5A6C-4145-BF86-FE6B3043B16A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1583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B556F-AF31-41EC-B6B3-BEEC1DFF6A34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763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B556F-AF31-41EC-B6B3-BEEC1DFF6A34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12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B556F-AF31-41EC-B6B3-BEEC1DFF6A34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121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B556F-AF31-41EC-B6B3-BEEC1DFF6A34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32534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B556F-AF31-41EC-B6B3-BEEC1DFF6A34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4847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4216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6229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6512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0576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6744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484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7605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543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822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2616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5051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C0685-DFC7-4973-963D-1188506E3B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8392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akutaso.com/shared/img/thumb/GREEN20160902172018_TP_V.jpg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s://www.pakutaso.com/shared/img/thumb/PAK86_aaaaaaaaaaaaa20140713_TP_V.jpg" TargetMode="External"/><Relationship Id="rId7" Type="http://schemas.openxmlformats.org/officeDocument/2006/relationships/image" Target="../media/image12.png"/><Relationship Id="rId12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hyperlink" Target="http://2.bp.blogspot.com/-rRE1WMVWki8/V_I4JT4DEOI/AAAAAAAA-mw/I3SHDG1bKo0wJiA_dldUGeHLA9BhwicMQCLcB/s800/businessman7_angry.png" TargetMode="External"/><Relationship Id="rId10" Type="http://schemas.microsoft.com/office/2007/relationships/hdphoto" Target="../media/hdphoto3.wdp"/><Relationship Id="rId4" Type="http://schemas.openxmlformats.org/officeDocument/2006/relationships/image" Target="../media/image10.jpe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5.wdp"/><Relationship Id="rId3" Type="http://schemas.microsoft.com/office/2007/relationships/hdphoto" Target="../media/hdphoto4.wdp"/><Relationship Id="rId7" Type="http://schemas.openxmlformats.org/officeDocument/2006/relationships/image" Target="../media/image11.png"/><Relationship Id="rId12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2.bp.blogspot.com/-rRE1WMVWki8/V_I4JT4DEOI/AAAAAAAA-mw/I3SHDG1bKo0wJiA_dldUGeHLA9BhwicMQCLcB/s800/businessman7_angry.png" TargetMode="External"/><Relationship Id="rId11" Type="http://schemas.microsoft.com/office/2007/relationships/hdphoto" Target="../media/hdphoto3.wdp"/><Relationship Id="rId5" Type="http://schemas.openxmlformats.org/officeDocument/2006/relationships/image" Target="../media/image10.jpeg"/><Relationship Id="rId15" Type="http://schemas.openxmlformats.org/officeDocument/2006/relationships/image" Target="../media/image2.png"/><Relationship Id="rId10" Type="http://schemas.openxmlformats.org/officeDocument/2006/relationships/image" Target="../media/image17.png"/><Relationship Id="rId4" Type="http://schemas.openxmlformats.org/officeDocument/2006/relationships/hyperlink" Target="https://www.pakutaso.com/shared/img/thumb/PAK86_aaaaaaaaaaaaa20140713_TP_V.jpg" TargetMode="External"/><Relationship Id="rId9" Type="http://schemas.openxmlformats.org/officeDocument/2006/relationships/hyperlink" Target="https://www.pakutaso.com/shared/img/thumb/GREEN20160902172018_TP_V.jpg" TargetMode="External"/><Relationship Id="rId1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pakutaso.com/shared/img/thumb/eltuneko9V9A9721_TP_V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hyperlink" Target="http://1.bp.blogspot.com/-I2TIVf28RQQ/WCqdroxWR_I/AAAAAAAA_lc/60PXSJywB2gB99gP7pPo_QOljU5BZl4XgCLcB/s800/chocolate_woman_smile.png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4.bp.blogspot.com/-4hkt0Q3bB4E/WJmw2UxPE1I/AAAAAAABBjU/THHloc3xYckcASZzyB759KYoiF2gbL8GwCLcB/s800/kataguruma_live_couple.png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hyperlink" Target="http://2.bp.blogspot.com/-Px8SdJhZxMk/UchB8ljX8jI/AAAAAAAAVF4/gCB8BHCjoOc/s800/animal_shirokuma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3.bp.blogspot.com/-Px5a6GgtsPw/UZM5HG3CcFI/AAAAAAAASTk/1f8L7MtAEmE/s800/potatochips.png" TargetMode="External"/><Relationship Id="rId5" Type="http://schemas.openxmlformats.org/officeDocument/2006/relationships/image" Target="../media/image4.png"/><Relationship Id="rId4" Type="http://schemas.openxmlformats.org/officeDocument/2006/relationships/hyperlink" Target="http://2.bp.blogspot.com/-GpF1uAkBxqg/VUIJ6EacsyI/AAAAAAAAtbE/xtLnedTD2yw/s800/net_shopping_smartphone.png" TargetMode="External"/><Relationship Id="rId9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emf"/><Relationship Id="rId5" Type="http://schemas.openxmlformats.org/officeDocument/2006/relationships/customXml" Target="../ink/ink2.xml"/><Relationship Id="rId10" Type="http://schemas.openxmlformats.org/officeDocument/2006/relationships/image" Target="../media/image29.emf"/><Relationship Id="rId4" Type="http://schemas.openxmlformats.org/officeDocument/2006/relationships/image" Target="../media/image26.emf"/><Relationship Id="rId9" Type="http://schemas.openxmlformats.org/officeDocument/2006/relationships/customXml" Target="../ink/ink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nnagokoro.com/theory/no003.html" TargetMode="External"/><Relationship Id="rId13" Type="http://schemas.openxmlformats.org/officeDocument/2006/relationships/hyperlink" Target="https://www.graffe.jp/blog/391/" TargetMode="External"/><Relationship Id="rId3" Type="http://schemas.openxmlformats.org/officeDocument/2006/relationships/hyperlink" Target="https://www.marsh-research.co.jp/mini_research/mr201202_1shopping.html" TargetMode="External"/><Relationship Id="rId7" Type="http://schemas.openxmlformats.org/officeDocument/2006/relationships/hyperlink" Target="https://free-background-images.com/02-full-hd-1920x1080/index.html" TargetMode="External"/><Relationship Id="rId12" Type="http://schemas.openxmlformats.org/officeDocument/2006/relationships/hyperlink" Target="https://goo.gl/forms/iDVp81RzefUoRhhQ2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s://kotobank.jp/word/%E9%9D%9E%E8%A8%88%E7%94%BB%E8%B3%BC%E8%B2%B7-184116" TargetMode="External"/><Relationship Id="rId16" Type="http://schemas.openxmlformats.org/officeDocument/2006/relationships/hyperlink" Target="http://www.eokashi.net/siryo/siryo08/h2903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rasutoya.com/" TargetMode="External"/><Relationship Id="rId11" Type="http://schemas.openxmlformats.org/officeDocument/2006/relationships/hyperlink" Target="https://www.doubleclickbygoogle.com/ja/solutions/digital-marketing/campaign-manager/" TargetMode="External"/><Relationship Id="rId5" Type="http://schemas.openxmlformats.org/officeDocument/2006/relationships/hyperlink" Target="https://www.pakutaso.com/" TargetMode="External"/><Relationship Id="rId15" Type="http://schemas.openxmlformats.org/officeDocument/2006/relationships/hyperlink" Target="https://www.anaihghotels.co.jp/corporate/pr/pdf/090618.pdf" TargetMode="External"/><Relationship Id="rId10" Type="http://schemas.openxmlformats.org/officeDocument/2006/relationships/hyperlink" Target="http://toyokeizai.net/articles/-/100997?page=2" TargetMode="External"/><Relationship Id="rId4" Type="http://schemas.openxmlformats.org/officeDocument/2006/relationships/hyperlink" Target="http://hiyokoyarou.com/" TargetMode="External"/><Relationship Id="rId9" Type="http://schemas.openxmlformats.org/officeDocument/2006/relationships/hyperlink" Target="http://www.irasuton.com/" TargetMode="External"/><Relationship Id="rId14" Type="http://schemas.openxmlformats.org/officeDocument/2006/relationships/hyperlink" Target="https://dic.pixiv.net/a/%E6%84%9F%E6%83%85" TargetMode="Externa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hyperlink" Target="http://3.bp.blogspot.com/-QxAapI2H1Pk/VhSAsJpLPhI/AAAAAAAAzG0/80qjXfZlomk/s800/peterpan_syndrome.png" TargetMode="External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5" Type="http://schemas.openxmlformats.org/officeDocument/2006/relationships/image" Target="../media/image37.jpeg"/><Relationship Id="rId10" Type="http://schemas.openxmlformats.org/officeDocument/2006/relationships/image" Target="../media/image32.jpeg"/><Relationship Id="rId4" Type="http://schemas.openxmlformats.org/officeDocument/2006/relationships/image" Target="../media/image26.png"/><Relationship Id="rId9" Type="http://schemas.openxmlformats.org/officeDocument/2006/relationships/image" Target="../media/image31.jpeg"/><Relationship Id="rId1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pakutaso.com/shared/img/thumb/N825_mokomokonousagi_TP_V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ja-JP" altLang="en-US" sz="6000" dirty="0"/>
              <a:t>これ</a:t>
            </a:r>
            <a:r>
              <a:rPr lang="ja-JP" altLang="en-US" sz="6000" dirty="0" smtClean="0"/>
              <a:t>買っちゃおう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en-US" dirty="0" smtClean="0"/>
              <a:t>～衝動買い～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 sz="2800" dirty="0" smtClean="0"/>
              <a:t>東洋大学　峰尾</a:t>
            </a:r>
            <a:r>
              <a:rPr kumimoji="1" lang="ja-JP" altLang="en-US" sz="2800" dirty="0"/>
              <a:t>ゼミナール　</a:t>
            </a:r>
            <a:r>
              <a:rPr kumimoji="1" lang="en-US" altLang="ja-JP" sz="2800" dirty="0"/>
              <a:t>3</a:t>
            </a:r>
            <a:r>
              <a:rPr kumimoji="1" lang="ja-JP" altLang="en-US" sz="2800" dirty="0"/>
              <a:t>年</a:t>
            </a:r>
            <a:endParaRPr kumimoji="1" lang="en-US" altLang="ja-JP" sz="2800" dirty="0"/>
          </a:p>
          <a:p>
            <a:r>
              <a:rPr kumimoji="1" lang="ja-JP" altLang="en-US" sz="2800" dirty="0"/>
              <a:t>石川　石田　小木曽　児玉　大徳　宮川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E97A-3BFA-4268-9524-0389E1855797}" type="slidenum">
              <a:rPr kumimoji="1" lang="ja-JP" altLang="en-US" smtClean="0"/>
              <a:t>1</a:t>
            </a:fld>
            <a:endParaRPr kumimoji="1" lang="ja-JP" altLang="en-US"/>
          </a:p>
        </p:txBody>
      </p:sp>
      <p:pic>
        <p:nvPicPr>
          <p:cNvPr id="4" name="Picture 2" descr="稲妻のような蹴りを繰り出す猫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28800"/>
            <a:ext cx="2325250" cy="232525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819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角丸四角形 22"/>
          <p:cNvSpPr/>
          <p:nvPr/>
        </p:nvSpPr>
        <p:spPr>
          <a:xfrm>
            <a:off x="185187" y="2996952"/>
            <a:ext cx="8820000" cy="1800000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882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角丸四角形 21"/>
          <p:cNvSpPr/>
          <p:nvPr/>
        </p:nvSpPr>
        <p:spPr>
          <a:xfrm>
            <a:off x="185187" y="1124744"/>
            <a:ext cx="8820000" cy="1800000"/>
          </a:xfrm>
          <a:prstGeom prst="roundRect">
            <a:avLst/>
          </a:prstGeom>
          <a:solidFill>
            <a:srgbClr val="ED3131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20" name="角丸四角形 19"/>
          <p:cNvSpPr/>
          <p:nvPr/>
        </p:nvSpPr>
        <p:spPr>
          <a:xfrm>
            <a:off x="202321" y="4869160"/>
            <a:ext cx="8820000" cy="1800000"/>
          </a:xfrm>
          <a:prstGeom prst="roundRect">
            <a:avLst/>
          </a:prstGeom>
          <a:solidFill>
            <a:srgbClr val="CDEB39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805" y="1099040"/>
            <a:ext cx="2369422" cy="1974518"/>
          </a:xfrm>
          <a:prstGeom prst="rect">
            <a:avLst/>
          </a:prstGeom>
        </p:spPr>
      </p:pic>
      <p:pic>
        <p:nvPicPr>
          <p:cNvPr id="18" name="Picture 4" descr="「ウッ……ガエダイ!ウッ……ガエダイ!」［モデル：大川竜弥］のフリー写真素材を拡大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693" y="5030953"/>
            <a:ext cx="2196639" cy="147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右矢印 7"/>
          <p:cNvSpPr/>
          <p:nvPr/>
        </p:nvSpPr>
        <p:spPr>
          <a:xfrm>
            <a:off x="6078586" y="5739819"/>
            <a:ext cx="961497" cy="385210"/>
          </a:xfrm>
          <a:prstGeom prst="rightArrow">
            <a:avLst/>
          </a:prstGeom>
          <a:solidFill>
            <a:srgbClr val="F0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790675" y="5860400"/>
            <a:ext cx="1041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 smtClean="0">
                <a:solidFill>
                  <a:srgbClr val="00B0F0"/>
                </a:solidFill>
              </a:rPr>
              <a:t>ああああああ</a:t>
            </a:r>
            <a:endParaRPr kumimoji="1" lang="en-US" altLang="ja-JP" sz="1200" dirty="0" smtClean="0">
              <a:solidFill>
                <a:srgbClr val="00B0F0"/>
              </a:solidFill>
            </a:endParaRPr>
          </a:p>
          <a:p>
            <a:pPr algn="ctr"/>
            <a:r>
              <a:rPr lang="ja-JP" altLang="en-US" sz="1200" dirty="0" smtClean="0">
                <a:solidFill>
                  <a:srgbClr val="00B0F0"/>
                </a:solidFill>
              </a:rPr>
              <a:t>！！！！</a:t>
            </a:r>
            <a:r>
              <a:rPr lang="ja-JP" altLang="en-US" sz="1200" dirty="0">
                <a:solidFill>
                  <a:srgbClr val="00B0F0"/>
                </a:solidFill>
              </a:rPr>
              <a:t>！</a:t>
            </a:r>
            <a:endParaRPr kumimoji="1" lang="ja-JP" altLang="en-US" sz="1200" dirty="0">
              <a:solidFill>
                <a:srgbClr val="00B0F0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04388" y="4937161"/>
            <a:ext cx="53077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/>
              <a:t>③気分</a:t>
            </a:r>
            <a:r>
              <a:rPr lang="ja-JP" altLang="en-US" sz="3200" dirty="0"/>
              <a:t>をよくしたいため</a:t>
            </a:r>
            <a:r>
              <a:rPr lang="ja-JP" altLang="en-US" sz="3200" dirty="0" smtClean="0"/>
              <a:t>に</a:t>
            </a:r>
            <a:endParaRPr lang="en-US" altLang="ja-JP" sz="3200" dirty="0" smtClean="0"/>
          </a:p>
          <a:p>
            <a:r>
              <a:rPr lang="ja-JP" altLang="en-US" sz="3200" dirty="0" smtClean="0"/>
              <a:t>短期的</a:t>
            </a:r>
            <a:r>
              <a:rPr lang="ja-JP" altLang="en-US" sz="3200" dirty="0"/>
              <a:t>な行動</a:t>
            </a:r>
            <a:r>
              <a:rPr lang="ja-JP" altLang="en-US" sz="3200" dirty="0" smtClean="0"/>
              <a:t>が</a:t>
            </a:r>
            <a:endParaRPr lang="en-US" altLang="ja-JP" sz="3200" dirty="0" smtClean="0"/>
          </a:p>
          <a:p>
            <a:r>
              <a:rPr lang="ja-JP" altLang="en-US" sz="3200" dirty="0" smtClean="0"/>
              <a:t>発生</a:t>
            </a:r>
            <a:r>
              <a:rPr lang="ja-JP" altLang="en-US" sz="3200" dirty="0"/>
              <a:t>しやすい</a:t>
            </a:r>
            <a:r>
              <a:rPr lang="ja-JP" altLang="en-US" sz="3200" dirty="0" smtClean="0"/>
              <a:t>時</a:t>
            </a:r>
            <a:endParaRPr lang="en-US" altLang="ja-JP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20126" y="3635543"/>
            <a:ext cx="6239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 smtClean="0"/>
              <a:t>②自己</a:t>
            </a:r>
            <a:r>
              <a:rPr lang="ja-JP" altLang="en-US" sz="3200" dirty="0"/>
              <a:t>モニタリングに失敗した</a:t>
            </a:r>
            <a:r>
              <a:rPr lang="ja-JP" altLang="en-US" sz="3200" dirty="0" smtClean="0"/>
              <a:t>場合</a:t>
            </a:r>
            <a:endParaRPr lang="en-US" altLang="ja-JP" sz="32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20126" y="1547690"/>
            <a:ext cx="452720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/>
              <a:t>①自己</a:t>
            </a:r>
            <a:r>
              <a:rPr lang="ja-JP" altLang="en-US" sz="3200" dirty="0"/>
              <a:t>を制御するため</a:t>
            </a:r>
            <a:r>
              <a:rPr lang="ja-JP" altLang="en-US" sz="3200" dirty="0" smtClean="0"/>
              <a:t>の</a:t>
            </a:r>
            <a:endParaRPr lang="en-US" altLang="ja-JP" sz="3200" dirty="0" smtClean="0"/>
          </a:p>
          <a:p>
            <a:pPr algn="ctr"/>
            <a:r>
              <a:rPr lang="ja-JP" altLang="en-US" sz="3200" dirty="0" smtClean="0"/>
              <a:t>資源が不足</a:t>
            </a:r>
            <a:r>
              <a:rPr lang="ja-JP" altLang="en-US" sz="3200" dirty="0"/>
              <a:t>している</a:t>
            </a:r>
            <a:r>
              <a:rPr lang="ja-JP" altLang="en-US" sz="3200" dirty="0" smtClean="0"/>
              <a:t>場合</a:t>
            </a:r>
            <a:endParaRPr lang="en-US" altLang="ja-JP" sz="3200" dirty="0"/>
          </a:p>
        </p:txBody>
      </p:sp>
      <p:sp>
        <p:nvSpPr>
          <p:cNvPr id="16" name="AutoShape 4" descr="怒っている男性会社員会社員のイラスト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441166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17" name="Picture 2" descr="楽しいひよこ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673" y="4901741"/>
            <a:ext cx="2119648" cy="182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7118821" y="6575938"/>
            <a:ext cx="1492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 smtClean="0"/>
              <a:t>Baumeister</a:t>
            </a:r>
            <a:r>
              <a:rPr kumimoji="1" lang="en-US" altLang="ja-JP" sz="1400" dirty="0" smtClean="0"/>
              <a:t>(2002)</a:t>
            </a:r>
            <a:endParaRPr kumimoji="1" lang="ja-JP" altLang="en-US" sz="1400" dirty="0"/>
          </a:p>
        </p:txBody>
      </p:sp>
      <p:pic>
        <p:nvPicPr>
          <p:cNvPr id="4098" name="Picture 2" descr="落ち込んでいる熊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285" y="2924744"/>
            <a:ext cx="1851744" cy="185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「買い物欲が止まらない！バーゲン・セールが大好きな女性（グリーンバック）買い物欲が止まらない！バーゲン・セールが大好きな女性（グリーンバック）」［モデル：河村友歌］のフリー写真素材を拡大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009544"/>
              </a:clrFrom>
              <a:clrTo>
                <a:srgbClr val="00954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599" b="89970" l="10000" r="90000">
                        <a14:backgroundMark x1="25438" y1="44377" x2="25438" y2="44377"/>
                        <a14:backgroundMark x1="30938" y1="41439" x2="30938" y2="41439"/>
                        <a14:backgroundMark x1="71250" y1="46302" x2="71250" y2="46302"/>
                        <a14:backgroundMark x1="68063" y1="48734" x2="68063" y2="48734"/>
                        <a14:backgroundMark x1="66938" y1="52685" x2="66938" y2="52685"/>
                        <a14:backgroundMark x1="66438" y1="48734" x2="66438" y2="487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575" y="1124319"/>
            <a:ext cx="3230922" cy="199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24"/>
          <a:stretch/>
        </p:blipFill>
        <p:spPr bwMode="auto">
          <a:xfrm>
            <a:off x="6803523" y="1476049"/>
            <a:ext cx="1753218" cy="14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597" y="1655623"/>
            <a:ext cx="337040" cy="359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E97A-3BFA-4268-9524-0389E1855797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5278" y="44624"/>
            <a:ext cx="5998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先行</a:t>
            </a:r>
            <a:r>
              <a:rPr lang="ja-JP" altLang="en-US" sz="4800" dirty="0" smtClean="0"/>
              <a:t>研究：①衝動買い</a:t>
            </a:r>
            <a:endParaRPr kumimoji="1" lang="ja-JP" altLang="en-US" sz="4800" dirty="0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5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270983" y="661399"/>
            <a:ext cx="8650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衝動購買が起こるタイミング</a:t>
            </a:r>
            <a:r>
              <a:rPr lang="ja-JP" altLang="en-US" sz="2800" dirty="0"/>
              <a:t>＝</a:t>
            </a:r>
            <a:r>
              <a:rPr lang="ja-JP" altLang="en-US" sz="2800" dirty="0" smtClean="0"/>
              <a:t>セルフコントロールの失敗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9117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角丸四角形 22"/>
          <p:cNvSpPr/>
          <p:nvPr/>
        </p:nvSpPr>
        <p:spPr>
          <a:xfrm>
            <a:off x="185187" y="2996952"/>
            <a:ext cx="8820000" cy="180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角丸四角形 21"/>
          <p:cNvSpPr/>
          <p:nvPr/>
        </p:nvSpPr>
        <p:spPr>
          <a:xfrm>
            <a:off x="185187" y="1124744"/>
            <a:ext cx="8820000" cy="180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/>
          </a:p>
        </p:txBody>
      </p:sp>
      <p:sp>
        <p:nvSpPr>
          <p:cNvPr id="20" name="角丸四角形 19"/>
          <p:cNvSpPr/>
          <p:nvPr/>
        </p:nvSpPr>
        <p:spPr>
          <a:xfrm>
            <a:off x="202321" y="4869160"/>
            <a:ext cx="8820000" cy="1800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805" y="1099040"/>
            <a:ext cx="2369422" cy="1974518"/>
          </a:xfrm>
          <a:prstGeom prst="rect">
            <a:avLst/>
          </a:prstGeom>
        </p:spPr>
      </p:pic>
      <p:pic>
        <p:nvPicPr>
          <p:cNvPr id="18" name="Picture 4" descr="「ウッ……ガエダイ!ウッ……ガエダイ!」［モデル：大川竜弥］のフリー写真素材を拡大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693" y="5030953"/>
            <a:ext cx="2196639" cy="147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右矢印 7"/>
          <p:cNvSpPr/>
          <p:nvPr/>
        </p:nvSpPr>
        <p:spPr>
          <a:xfrm>
            <a:off x="6078586" y="5739819"/>
            <a:ext cx="961497" cy="385210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790675" y="5860400"/>
            <a:ext cx="1041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 smtClean="0">
                <a:solidFill>
                  <a:srgbClr val="00B0F0"/>
                </a:solidFill>
              </a:rPr>
              <a:t>ああああああ</a:t>
            </a:r>
            <a:endParaRPr kumimoji="1" lang="en-US" altLang="ja-JP" sz="1200" dirty="0" smtClean="0">
              <a:solidFill>
                <a:srgbClr val="00B0F0"/>
              </a:solidFill>
            </a:endParaRPr>
          </a:p>
          <a:p>
            <a:pPr algn="ctr"/>
            <a:r>
              <a:rPr lang="ja-JP" altLang="en-US" sz="1200" dirty="0" smtClean="0">
                <a:solidFill>
                  <a:srgbClr val="00B0F0"/>
                </a:solidFill>
              </a:rPr>
              <a:t>！！！！</a:t>
            </a:r>
            <a:r>
              <a:rPr lang="ja-JP" altLang="en-US" sz="1200" dirty="0">
                <a:solidFill>
                  <a:srgbClr val="00B0F0"/>
                </a:solidFill>
              </a:rPr>
              <a:t>！</a:t>
            </a:r>
            <a:endParaRPr kumimoji="1" lang="ja-JP" altLang="en-US" sz="1200" dirty="0">
              <a:solidFill>
                <a:srgbClr val="00B0F0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04388" y="4937161"/>
            <a:ext cx="53077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/>
              <a:t>③気分</a:t>
            </a:r>
            <a:r>
              <a:rPr lang="ja-JP" altLang="en-US" sz="3200" dirty="0"/>
              <a:t>をよくしたいため</a:t>
            </a:r>
            <a:r>
              <a:rPr lang="ja-JP" altLang="en-US" sz="3200" dirty="0" smtClean="0"/>
              <a:t>に</a:t>
            </a:r>
            <a:endParaRPr lang="en-US" altLang="ja-JP" sz="3200" dirty="0" smtClean="0"/>
          </a:p>
          <a:p>
            <a:r>
              <a:rPr lang="ja-JP" altLang="en-US" sz="3200" dirty="0" smtClean="0"/>
              <a:t>短期的</a:t>
            </a:r>
            <a:r>
              <a:rPr lang="ja-JP" altLang="en-US" sz="3200" dirty="0"/>
              <a:t>な行動</a:t>
            </a:r>
            <a:r>
              <a:rPr lang="ja-JP" altLang="en-US" sz="3200" dirty="0" smtClean="0"/>
              <a:t>が</a:t>
            </a:r>
            <a:endParaRPr lang="en-US" altLang="ja-JP" sz="3200" dirty="0" smtClean="0"/>
          </a:p>
          <a:p>
            <a:r>
              <a:rPr lang="ja-JP" altLang="en-US" sz="3200" dirty="0" smtClean="0"/>
              <a:t>発生</a:t>
            </a:r>
            <a:r>
              <a:rPr lang="ja-JP" altLang="en-US" sz="3200" dirty="0"/>
              <a:t>しやすい</a:t>
            </a:r>
            <a:r>
              <a:rPr lang="ja-JP" altLang="en-US" sz="3200" dirty="0" smtClean="0"/>
              <a:t>時</a:t>
            </a:r>
            <a:endParaRPr lang="en-US" altLang="ja-JP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20126" y="3635543"/>
            <a:ext cx="6239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 smtClean="0"/>
              <a:t>②自己</a:t>
            </a:r>
            <a:r>
              <a:rPr lang="ja-JP" altLang="en-US" sz="3200" dirty="0"/>
              <a:t>モニタリングに失敗した</a:t>
            </a:r>
            <a:r>
              <a:rPr lang="ja-JP" altLang="en-US" sz="3200" dirty="0" smtClean="0"/>
              <a:t>場合</a:t>
            </a:r>
            <a:endParaRPr lang="en-US" altLang="ja-JP" sz="32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20126" y="1547690"/>
            <a:ext cx="452720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3200" dirty="0" smtClean="0"/>
              <a:t>①自己</a:t>
            </a:r>
            <a:r>
              <a:rPr lang="ja-JP" altLang="en-US" sz="3200" dirty="0"/>
              <a:t>を制御するため</a:t>
            </a:r>
            <a:r>
              <a:rPr lang="ja-JP" altLang="en-US" sz="3200" dirty="0" smtClean="0"/>
              <a:t>の</a:t>
            </a:r>
            <a:endParaRPr lang="en-US" altLang="ja-JP" sz="3200" dirty="0" smtClean="0"/>
          </a:p>
          <a:p>
            <a:pPr algn="ctr"/>
            <a:r>
              <a:rPr lang="ja-JP" altLang="en-US" sz="3200" dirty="0" smtClean="0"/>
              <a:t>資源が不足</a:t>
            </a:r>
            <a:r>
              <a:rPr lang="ja-JP" altLang="en-US" sz="3200" dirty="0"/>
              <a:t>している</a:t>
            </a:r>
            <a:r>
              <a:rPr lang="ja-JP" altLang="en-US" sz="3200" dirty="0" smtClean="0"/>
              <a:t>場合</a:t>
            </a:r>
            <a:endParaRPr lang="en-US" altLang="ja-JP" sz="3200" dirty="0"/>
          </a:p>
        </p:txBody>
      </p:sp>
      <p:sp>
        <p:nvSpPr>
          <p:cNvPr id="16" name="AutoShape 4" descr="怒っている男性会社員会社員のイラスト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441166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17" name="Picture 2" descr="楽しいひよこ"/>
          <p:cNvPicPr>
            <a:picLocks noChangeAspect="1" noChangeArrowheads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673" y="4901741"/>
            <a:ext cx="2119648" cy="182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7118821" y="6575938"/>
            <a:ext cx="1492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 smtClean="0"/>
              <a:t>Baumeister</a:t>
            </a:r>
            <a:r>
              <a:rPr kumimoji="1" lang="en-US" altLang="ja-JP" sz="1400" dirty="0" smtClean="0"/>
              <a:t>(2002)</a:t>
            </a:r>
            <a:endParaRPr kumimoji="1" lang="ja-JP" altLang="en-US" sz="1400" dirty="0"/>
          </a:p>
        </p:txBody>
      </p:sp>
      <p:pic>
        <p:nvPicPr>
          <p:cNvPr id="4098" name="Picture 2" descr="落ち込んでいる熊"/>
          <p:cNvPicPr>
            <a:picLocks noChangeAspect="1" noChangeArrowheads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285" y="2924744"/>
            <a:ext cx="1851744" cy="185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「買い物欲が止まらない！バーゲン・セールが大好きな女性（グリーンバック）買い物欲が止まらない！バーゲン・セールが大好きな女性（グリーンバック）」［モデル：河村友歌］のフリー写真素材を拡大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009544"/>
              </a:clrFrom>
              <a:clrTo>
                <a:srgbClr val="00954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599" b="89970" l="10000" r="90000">
                        <a14:backgroundMark x1="25438" y1="44377" x2="25438" y2="44377"/>
                        <a14:backgroundMark x1="30938" y1="41439" x2="30938" y2="41439"/>
                        <a14:backgroundMark x1="71250" y1="46302" x2="71250" y2="46302"/>
                        <a14:backgroundMark x1="68063" y1="48734" x2="68063" y2="48734"/>
                        <a14:backgroundMark x1="66938" y1="52685" x2="66938" y2="52685"/>
                        <a14:backgroundMark x1="66438" y1="48734" x2="66438" y2="48734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319"/>
            <a:ext cx="3230922" cy="199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024"/>
          <a:stretch/>
        </p:blipFill>
        <p:spPr bwMode="auto">
          <a:xfrm>
            <a:off x="6803523" y="1476049"/>
            <a:ext cx="1753218" cy="14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597" y="1655623"/>
            <a:ext cx="337040" cy="359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E97A-3BFA-4268-9524-0389E1855797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5278" y="44624"/>
            <a:ext cx="5998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先行</a:t>
            </a:r>
            <a:r>
              <a:rPr lang="ja-JP" altLang="en-US" sz="4800" dirty="0" smtClean="0"/>
              <a:t>研究：①衝動買い</a:t>
            </a:r>
            <a:endParaRPr kumimoji="1" lang="ja-JP" altLang="en-US" sz="4800" dirty="0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5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270983" y="661399"/>
            <a:ext cx="8650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衝動購買が起こるタイミング</a:t>
            </a:r>
            <a:r>
              <a:rPr lang="ja-JP" altLang="en-US" sz="2800" dirty="0"/>
              <a:t>＝</a:t>
            </a:r>
            <a:r>
              <a:rPr lang="ja-JP" altLang="en-US" sz="2800" dirty="0" smtClean="0"/>
              <a:t>セルフコントロールの失敗</a:t>
            </a:r>
            <a:endParaRPr kumimoji="1" lang="ja-JP" altLang="en-US" sz="2800" dirty="0"/>
          </a:p>
        </p:txBody>
      </p:sp>
      <p:sp>
        <p:nvSpPr>
          <p:cNvPr id="25" name="角丸四角形 24"/>
          <p:cNvSpPr/>
          <p:nvPr/>
        </p:nvSpPr>
        <p:spPr>
          <a:xfrm>
            <a:off x="395536" y="1220638"/>
            <a:ext cx="8516720" cy="5376714"/>
          </a:xfrm>
          <a:prstGeom prst="roundRect">
            <a:avLst/>
          </a:prstGeom>
          <a:solidFill>
            <a:srgbClr val="FF6D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感情が行動に影響を与えている</a:t>
            </a:r>
            <a:endParaRPr kumimoji="1" lang="ja-JP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角丸四角形吹き出し 11"/>
          <p:cNvSpPr/>
          <p:nvPr/>
        </p:nvSpPr>
        <p:spPr>
          <a:xfrm>
            <a:off x="159196" y="518742"/>
            <a:ext cx="2736304" cy="923971"/>
          </a:xfrm>
          <a:prstGeom prst="wedgeRoundRectCallout">
            <a:avLst>
              <a:gd name="adj1" fmla="val 44503"/>
              <a:gd name="adj2" fmla="val 6249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要するに</a:t>
            </a:r>
            <a:r>
              <a:rPr kumimoji="1" lang="en-US" altLang="ja-JP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…</a:t>
            </a:r>
            <a:endParaRPr kumimoji="1" lang="ja-JP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19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786990" y="715343"/>
            <a:ext cx="42162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600" dirty="0" smtClean="0"/>
              <a:t>快楽に効く</a:t>
            </a:r>
            <a:r>
              <a:rPr lang="ja-JP" altLang="en-US" sz="3600" dirty="0" smtClean="0"/>
              <a:t>ドーパミン</a:t>
            </a:r>
            <a:endParaRPr kumimoji="1" lang="ja-JP" altLang="en-US" sz="3600" dirty="0"/>
          </a:p>
        </p:txBody>
      </p:sp>
      <p:sp>
        <p:nvSpPr>
          <p:cNvPr id="8" name="角丸四角形 7"/>
          <p:cNvSpPr/>
          <p:nvPr/>
        </p:nvSpPr>
        <p:spPr>
          <a:xfrm>
            <a:off x="1222691" y="1390130"/>
            <a:ext cx="3240360" cy="124678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>
                <a:solidFill>
                  <a:schemeClr val="tx1"/>
                </a:solidFill>
              </a:rPr>
              <a:t>衝動買い中</a:t>
            </a:r>
            <a:endParaRPr kumimoji="1" lang="ja-JP" altLang="en-US" sz="3600" dirty="0">
              <a:solidFill>
                <a:schemeClr val="tx1"/>
              </a:solidFill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4895099" y="1390129"/>
            <a:ext cx="3240360" cy="124678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600" dirty="0">
                <a:solidFill>
                  <a:schemeClr val="tx1"/>
                </a:solidFill>
              </a:rPr>
              <a:t>買った後</a:t>
            </a:r>
            <a:endParaRPr kumimoji="1" lang="ja-JP" altLang="en-US" sz="3600" dirty="0">
              <a:solidFill>
                <a:schemeClr val="tx1"/>
              </a:solidFill>
            </a:endParaRPr>
          </a:p>
        </p:txBody>
      </p:sp>
      <p:sp>
        <p:nvSpPr>
          <p:cNvPr id="10" name="下矢印 9"/>
          <p:cNvSpPr/>
          <p:nvPr/>
        </p:nvSpPr>
        <p:spPr>
          <a:xfrm>
            <a:off x="2231740" y="2636912"/>
            <a:ext cx="1080120" cy="648072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下矢印 10"/>
          <p:cNvSpPr/>
          <p:nvPr/>
        </p:nvSpPr>
        <p:spPr>
          <a:xfrm>
            <a:off x="5868144" y="2636912"/>
            <a:ext cx="1080120" cy="648072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/>
        </p:nvSpPr>
        <p:spPr>
          <a:xfrm>
            <a:off x="1835696" y="3285217"/>
            <a:ext cx="1944216" cy="1728192"/>
          </a:xfrm>
          <a:prstGeom prst="ellipse">
            <a:avLst/>
          </a:prstGeom>
          <a:solidFill>
            <a:srgbClr val="FF6D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増加</a:t>
            </a:r>
            <a:endParaRPr kumimoji="1" lang="ja-JP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5527551" y="3284984"/>
            <a:ext cx="1944216" cy="172819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減少</a:t>
            </a:r>
            <a:endParaRPr kumimoji="1" lang="ja-JP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023609" y="5013409"/>
            <a:ext cx="74254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dirty="0" smtClean="0"/>
              <a:t>衝動買いは商品自体よりも</a:t>
            </a:r>
            <a:endParaRPr kumimoji="1" lang="en-US" altLang="ja-JP" sz="3200" dirty="0" smtClean="0"/>
          </a:p>
          <a:p>
            <a:pPr algn="ctr"/>
            <a:r>
              <a:rPr kumimoji="1" lang="ja-JP" altLang="en-US" sz="3200" dirty="0" smtClean="0"/>
              <a:t>買い物をするという快楽を求めて行われる</a:t>
            </a:r>
            <a:endParaRPr kumimoji="1" lang="en-US" altLang="ja-JP" sz="3200" dirty="0" smtClean="0"/>
          </a:p>
          <a:p>
            <a:pPr algn="ctr"/>
            <a:r>
              <a:rPr lang="ja-JP" altLang="en-US" sz="3200" dirty="0" smtClean="0"/>
              <a:t>☞感情が影響する</a:t>
            </a:r>
            <a:endParaRPr kumimoji="1" lang="ja-JP" altLang="en-US" sz="32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5278" y="44624"/>
            <a:ext cx="5998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先行</a:t>
            </a:r>
            <a:r>
              <a:rPr lang="ja-JP" altLang="en-US" sz="4800" dirty="0" smtClean="0"/>
              <a:t>研究：①衝動買い</a:t>
            </a:r>
            <a:endParaRPr kumimoji="1" lang="ja-JP" altLang="en-US" sz="4800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テキスト ボックス 18"/>
          <p:cNvSpPr txBox="1"/>
          <p:nvPr/>
        </p:nvSpPr>
        <p:spPr>
          <a:xfrm>
            <a:off x="5624825" y="6550223"/>
            <a:ext cx="2646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 smtClean="0"/>
              <a:t>「フルタチさん」脳科学：中野信子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6634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78849"/>
            <a:ext cx="9073008" cy="5445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sz="3600" dirty="0"/>
              <a:t>消費者が</a:t>
            </a:r>
            <a:r>
              <a:rPr lang="ja-JP" altLang="en-US" sz="3600" dirty="0" smtClean="0"/>
              <a:t>衝動買いを</a:t>
            </a:r>
            <a:r>
              <a:rPr lang="ja-JP" altLang="en-US" sz="3600" dirty="0"/>
              <a:t>行う際の特徴</a:t>
            </a:r>
            <a:endParaRPr lang="en-US" altLang="ja-JP" sz="4800" dirty="0" smtClean="0"/>
          </a:p>
          <a:p>
            <a:pPr marL="0" indent="0">
              <a:buNone/>
            </a:pPr>
            <a:r>
              <a:rPr lang="ja-JP" altLang="en-US" sz="3600" dirty="0"/>
              <a:t>　　　：自発的で突然の行動欲求</a:t>
            </a:r>
            <a:endParaRPr lang="en-US" altLang="ja-JP" sz="3600" dirty="0"/>
          </a:p>
          <a:p>
            <a:pPr marL="0" indent="0">
              <a:buNone/>
            </a:pPr>
            <a:r>
              <a:rPr lang="ja-JP" altLang="en-US" sz="3600" dirty="0"/>
              <a:t>　　　：</a:t>
            </a:r>
            <a:r>
              <a:rPr lang="ja-JP" altLang="en-US" sz="3600" u="sng" dirty="0"/>
              <a:t>心理的</a:t>
            </a:r>
            <a:r>
              <a:rPr lang="ja-JP" altLang="en-US" sz="3600" dirty="0"/>
              <a:t>平衡状態の欠如</a:t>
            </a:r>
            <a:endParaRPr lang="en-US" altLang="ja-JP" sz="3600" dirty="0"/>
          </a:p>
          <a:p>
            <a:pPr marL="0" indent="0">
              <a:buNone/>
            </a:pPr>
            <a:r>
              <a:rPr lang="ja-JP" altLang="en-US" sz="3600" dirty="0"/>
              <a:t>　　　：</a:t>
            </a:r>
            <a:r>
              <a:rPr lang="ja-JP" altLang="en-US" sz="3600" u="sng" dirty="0"/>
              <a:t>心理的</a:t>
            </a:r>
            <a:r>
              <a:rPr lang="ja-JP" altLang="en-US" sz="3600" dirty="0"/>
              <a:t>葛藤状態</a:t>
            </a:r>
            <a:endParaRPr lang="en-US" altLang="ja-JP" sz="3600" dirty="0"/>
          </a:p>
          <a:p>
            <a:pPr marL="0" indent="0">
              <a:buNone/>
            </a:pPr>
            <a:r>
              <a:rPr lang="ja-JP" altLang="en-US" sz="3600" dirty="0"/>
              <a:t>　　　：製品属性に対する</a:t>
            </a:r>
            <a:r>
              <a:rPr lang="ja-JP" altLang="en-US" sz="3600" u="sng" dirty="0"/>
              <a:t>認知的評価の欠如</a:t>
            </a:r>
            <a:endParaRPr lang="en-US" altLang="ja-JP" sz="3600" u="sng" dirty="0"/>
          </a:p>
          <a:p>
            <a:pPr marL="0" indent="0">
              <a:buNone/>
            </a:pPr>
            <a:r>
              <a:rPr lang="ja-JP" altLang="en-US" sz="3600" dirty="0"/>
              <a:t>　　　：</a:t>
            </a:r>
            <a:r>
              <a:rPr lang="ja-JP" altLang="en-US" sz="3600" u="sng" dirty="0"/>
              <a:t>結果への</a:t>
            </a:r>
            <a:r>
              <a:rPr lang="ja-JP" altLang="en-US" sz="3600" u="sng" dirty="0" smtClean="0"/>
              <a:t>無関心</a:t>
            </a:r>
            <a:endParaRPr lang="en-US" altLang="ja-JP" sz="3600" u="sng" dirty="0" smtClean="0"/>
          </a:p>
          <a:p>
            <a:pPr marL="0" indent="0">
              <a:buNone/>
            </a:pPr>
            <a:endParaRPr lang="en-US" altLang="ja-JP" sz="3600" dirty="0"/>
          </a:p>
          <a:p>
            <a:pPr marL="0" indent="0">
              <a:buNone/>
            </a:pPr>
            <a:r>
              <a:rPr lang="ja-JP" altLang="en-US" dirty="0" smtClean="0"/>
              <a:t>☞やはり結果や認知的な行動よりも</a:t>
            </a:r>
            <a:r>
              <a:rPr lang="ja-JP" altLang="en-US" u="sng" dirty="0" smtClean="0"/>
              <a:t>感情</a:t>
            </a:r>
            <a:r>
              <a:rPr lang="ja-JP" altLang="en-US" dirty="0" smtClean="0"/>
              <a:t>が影響？</a:t>
            </a:r>
            <a:r>
              <a:rPr lang="ja-JP" altLang="en-US" u="sng" dirty="0"/>
              <a:t>　</a:t>
            </a:r>
            <a:endParaRPr lang="en-US" altLang="ja-JP" u="sng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E97A-3BFA-4268-9524-0389E1855797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5231460" y="4941168"/>
            <a:ext cx="1777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Rock and Hoch (1985)</a:t>
            </a:r>
            <a:endParaRPr kumimoji="1" lang="ja-JP" altLang="en-US" sz="1400" dirty="0"/>
          </a:p>
        </p:txBody>
      </p:sp>
      <p:pic>
        <p:nvPicPr>
          <p:cNvPr id="6" name="Picture 2" descr="C:\Users\momochiyo\Creative Cloud Files\図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387" y="-27385"/>
            <a:ext cx="1298077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35278" y="44624"/>
            <a:ext cx="5998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先行</a:t>
            </a:r>
            <a:r>
              <a:rPr lang="ja-JP" altLang="en-US" sz="4800" dirty="0" smtClean="0"/>
              <a:t>研究：①衝動買い</a:t>
            </a:r>
            <a:endParaRPr kumimoji="1" lang="ja-JP" altLang="en-US" sz="48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448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14</a:t>
            </a:fld>
            <a:endParaRPr kumimoji="1" lang="ja-JP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吹き出し 7"/>
          <p:cNvSpPr/>
          <p:nvPr/>
        </p:nvSpPr>
        <p:spPr>
          <a:xfrm>
            <a:off x="354524" y="1196752"/>
            <a:ext cx="8424937" cy="4896543"/>
          </a:xfrm>
          <a:prstGeom prst="wedgeRoundRectCallout">
            <a:avLst>
              <a:gd name="adj1" fmla="val -3487"/>
              <a:gd name="adj2" fmla="val 36931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</a:rPr>
              <a:t>先行研究から</a:t>
            </a:r>
            <a:endParaRPr kumimoji="1" lang="en-US" altLang="ja-JP" sz="32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3200" dirty="0" smtClean="0">
                <a:solidFill>
                  <a:schemeClr val="tx1"/>
                </a:solidFill>
              </a:rPr>
              <a:t>感情と衝動買いには深い関係がありそう</a:t>
            </a:r>
            <a:endParaRPr lang="en-US" altLang="ja-JP" sz="32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3200" dirty="0" smtClean="0">
                <a:solidFill>
                  <a:schemeClr val="tx1"/>
                </a:solidFill>
              </a:rPr>
              <a:t>☟</a:t>
            </a:r>
            <a:endParaRPr lang="en-US" altLang="ja-JP" sz="32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3200" dirty="0">
                <a:solidFill>
                  <a:schemeClr val="tx1"/>
                </a:solidFill>
              </a:rPr>
              <a:t>感情について</a:t>
            </a:r>
            <a:r>
              <a:rPr lang="ja-JP" altLang="en-US" sz="3200" dirty="0" smtClean="0">
                <a:solidFill>
                  <a:schemeClr val="tx1"/>
                </a:solidFill>
              </a:rPr>
              <a:t>の研究も見てみる</a:t>
            </a:r>
            <a:endParaRPr lang="en-US" altLang="ja-JP" sz="3200" dirty="0" smtClean="0">
              <a:solidFill>
                <a:schemeClr val="tx1"/>
              </a:solidFill>
            </a:endParaRPr>
          </a:p>
          <a:p>
            <a:pPr algn="ctr"/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5278" y="44624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先行研究</a:t>
            </a:r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5755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角丸四角形 10"/>
          <p:cNvSpPr/>
          <p:nvPr/>
        </p:nvSpPr>
        <p:spPr>
          <a:xfrm>
            <a:off x="229242" y="891236"/>
            <a:ext cx="8637749" cy="180075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23528" y="889556"/>
            <a:ext cx="57470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/>
              <a:t>ポジティブ・ネガティブの定義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12053" y="2691986"/>
            <a:ext cx="1938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ポジティブ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138072" y="2735370"/>
            <a:ext cx="71144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：安心</a:t>
            </a:r>
            <a:r>
              <a:rPr kumimoji="1" lang="ja-JP" altLang="en-US" sz="2400" dirty="0"/>
              <a:t>・満足・幸福・愛・好奇心・意欲・尊敬・ときめき・</a:t>
            </a:r>
            <a:endParaRPr kumimoji="1" lang="en-US" altLang="ja-JP" sz="2400" dirty="0"/>
          </a:p>
          <a:p>
            <a:r>
              <a:rPr kumimoji="1" lang="ja-JP" altLang="en-US" sz="2400" dirty="0" smtClean="0"/>
              <a:t>　勇気</a:t>
            </a:r>
            <a:r>
              <a:rPr kumimoji="1" lang="ja-JP" altLang="en-US" sz="2400" dirty="0"/>
              <a:t>・善意・純真などの感情で、</a:t>
            </a:r>
            <a:endParaRPr kumimoji="1" lang="en-US" altLang="ja-JP" sz="2400" dirty="0"/>
          </a:p>
          <a:p>
            <a:r>
              <a:rPr lang="ja-JP" altLang="en-US" sz="2400" dirty="0" smtClean="0"/>
              <a:t>　今回</a:t>
            </a:r>
            <a:r>
              <a:rPr lang="ja-JP" altLang="en-US" sz="2400" dirty="0"/>
              <a:t>は細かく分けて調べることはせずに</a:t>
            </a:r>
            <a:endParaRPr lang="en-US" altLang="ja-JP" sz="2400" dirty="0"/>
          </a:p>
          <a:p>
            <a:r>
              <a:rPr kumimoji="1" lang="ja-JP" altLang="en-US" sz="2400" dirty="0" smtClean="0"/>
              <a:t>　これら</a:t>
            </a:r>
            <a:r>
              <a:rPr kumimoji="1" lang="ja-JP" altLang="en-US" sz="2400" dirty="0"/>
              <a:t>をひとつの「ポジティブな感情」として捉える。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23528" y="4509884"/>
            <a:ext cx="1938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/>
              <a:t>ネガ</a:t>
            </a:r>
            <a:r>
              <a:rPr kumimoji="1" lang="ja-JP" altLang="en-US" sz="3200" dirty="0"/>
              <a:t>ティブ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209537" y="4523636"/>
            <a:ext cx="71144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：憤怒</a:t>
            </a:r>
            <a:r>
              <a:rPr kumimoji="1" lang="ja-JP" altLang="en-US" sz="2400" dirty="0"/>
              <a:t>・恐怖・嫌悪・不快・苛立ち・軽蔑</a:t>
            </a:r>
            <a:endParaRPr kumimoji="1" lang="en-US" altLang="ja-JP" sz="2400" dirty="0"/>
          </a:p>
          <a:p>
            <a:r>
              <a:rPr lang="ja-JP" altLang="en-US" sz="2400" dirty="0" smtClean="0"/>
              <a:t>　憎悪</a:t>
            </a:r>
            <a:r>
              <a:rPr lang="ja-JP" altLang="en-US" sz="2400" dirty="0"/>
              <a:t>・怨み・嫉妬・慢心・悲しみ・切なさ・無念・焦燥</a:t>
            </a:r>
            <a:endParaRPr lang="en-US" altLang="ja-JP" sz="2400" dirty="0"/>
          </a:p>
          <a:p>
            <a:r>
              <a:rPr lang="ja-JP" altLang="en-US" sz="2400" dirty="0" smtClean="0"/>
              <a:t>　苦しみ</a:t>
            </a:r>
            <a:r>
              <a:rPr lang="ja-JP" altLang="en-US" sz="2400" dirty="0"/>
              <a:t>・執着・不満など</a:t>
            </a:r>
            <a:endParaRPr lang="en-US" altLang="ja-JP" sz="2400" dirty="0"/>
          </a:p>
          <a:p>
            <a:r>
              <a:rPr kumimoji="1" lang="ja-JP" altLang="en-US" sz="2400" dirty="0" smtClean="0"/>
              <a:t>　これら</a:t>
            </a:r>
            <a:r>
              <a:rPr kumimoji="1" lang="ja-JP" altLang="en-US" sz="2400" dirty="0"/>
              <a:t>をひとつの「ネガティブな感情」として捉える。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6715441" y="5954292"/>
            <a:ext cx="21515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/>
              <a:t>参照：</a:t>
            </a:r>
            <a:r>
              <a:rPr lang="en-US" altLang="ja-JP" sz="1400" dirty="0"/>
              <a:t>『</a:t>
            </a:r>
            <a:r>
              <a:rPr lang="ja-JP" altLang="en-US" sz="1400" dirty="0"/>
              <a:t>ピクシブ百科事典</a:t>
            </a:r>
            <a:r>
              <a:rPr lang="en-US" altLang="ja-JP" sz="1400" dirty="0"/>
              <a:t>』</a:t>
            </a:r>
            <a:endParaRPr kumimoji="1" lang="ja-JP" altLang="en-US" sz="14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65674" y="1415678"/>
            <a:ext cx="8096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感情は「感覚や概念，心的活動に伴って生じる</a:t>
            </a:r>
            <a:endParaRPr lang="en-US" altLang="ja-JP" sz="3200" dirty="0"/>
          </a:p>
          <a:p>
            <a:r>
              <a:rPr lang="ja-JP" altLang="en-US" sz="3200" dirty="0"/>
              <a:t>快−不快の意識状態」とされる。</a:t>
            </a:r>
            <a:endParaRPr kumimoji="1" lang="ja-JP" altLang="en-US" sz="32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65674" y="6264014"/>
            <a:ext cx="8220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/>
              <a:t>※</a:t>
            </a:r>
            <a:r>
              <a:rPr lang="ja-JP" altLang="en-US" sz="2400" dirty="0" smtClean="0"/>
              <a:t>細かい</a:t>
            </a:r>
            <a:r>
              <a:rPr lang="ja-JP" altLang="en-US" sz="2400" dirty="0"/>
              <a:t>「安心・満足・幸福・愛</a:t>
            </a:r>
            <a:r>
              <a:rPr lang="en-US" altLang="ja-JP" sz="2400" dirty="0"/>
              <a:t>…</a:t>
            </a:r>
            <a:r>
              <a:rPr lang="ja-JP" altLang="en-US" sz="2400" dirty="0"/>
              <a:t>」などは</a:t>
            </a:r>
            <a:r>
              <a:rPr lang="en-US" altLang="ja-JP" sz="2400" dirty="0"/>
              <a:t>『</a:t>
            </a:r>
            <a:r>
              <a:rPr lang="ja-JP" altLang="en-US" sz="2400" dirty="0"/>
              <a:t>情動</a:t>
            </a:r>
            <a:r>
              <a:rPr lang="en-US" altLang="ja-JP" sz="2400" dirty="0"/>
              <a:t>』</a:t>
            </a:r>
            <a:r>
              <a:rPr lang="ja-JP" altLang="en-US" sz="2400" dirty="0"/>
              <a:t>の括りになる</a:t>
            </a:r>
            <a:endParaRPr kumimoji="1" lang="ja-JP" altLang="en-US" sz="2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713800" y="2305391"/>
            <a:ext cx="1693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濱（</a:t>
            </a:r>
            <a:r>
              <a:rPr lang="en-US" altLang="ja-JP" dirty="0"/>
              <a:t>1986, 2001</a:t>
            </a:r>
            <a:r>
              <a:rPr lang="ja-JP" altLang="en-US" dirty="0"/>
              <a:t>）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457200" y="6607215"/>
            <a:ext cx="2133600" cy="365125"/>
          </a:xfrm>
        </p:spPr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>
          <a:xfrm>
            <a:off x="6553200" y="6607215"/>
            <a:ext cx="2133600" cy="365125"/>
          </a:xfrm>
        </p:spPr>
        <p:txBody>
          <a:bodyPr/>
          <a:lstStyle/>
          <a:p>
            <a:fld id="{02EC0685-DFC7-4973-963D-1188506E3BCE}" type="slidenum">
              <a:rPr kumimoji="1" lang="ja-JP" altLang="en-US" smtClean="0"/>
              <a:t>15</a:t>
            </a:fld>
            <a:endParaRPr kumimoji="1" lang="ja-JP" alt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テキスト ボックス 16"/>
          <p:cNvSpPr txBox="1"/>
          <p:nvPr/>
        </p:nvSpPr>
        <p:spPr>
          <a:xfrm>
            <a:off x="35278" y="53218"/>
            <a:ext cx="48013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先行</a:t>
            </a:r>
            <a:r>
              <a:rPr lang="ja-JP" altLang="en-US" sz="4800" dirty="0" smtClean="0"/>
              <a:t>研究：②感情</a:t>
            </a:r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94949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93052-4218-47AA-BAB8-DE7DE7E1B34F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="" xmlns:a16="http://schemas.microsoft.com/office/drawing/2014/main" id="{4F1B8091-F111-4509-A2D8-A9D45E0CF2C1}"/>
              </a:ext>
            </a:extLst>
          </p:cNvPr>
          <p:cNvSpPr txBox="1"/>
          <p:nvPr/>
        </p:nvSpPr>
        <p:spPr>
          <a:xfrm>
            <a:off x="170028" y="811684"/>
            <a:ext cx="695575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/>
              <a:t>ポジティブ感情のとき</a:t>
            </a:r>
            <a:endParaRPr lang="en-US" altLang="ja-JP" sz="3200" dirty="0"/>
          </a:p>
          <a:p>
            <a:pPr lvl="0">
              <a:buSzPct val="25000"/>
            </a:pPr>
            <a:r>
              <a:rPr lang="ja-JP" altLang="en-US" sz="3200" dirty="0">
                <a:solidFill>
                  <a:srgbClr val="FF0000"/>
                </a:solidFill>
              </a:rPr>
              <a:t>　</a:t>
            </a:r>
            <a:r>
              <a:rPr lang="ja-JP" altLang="ja-JP" sz="2400" dirty="0">
                <a:ea typeface="Calibri"/>
                <a:cs typeface="Calibri"/>
                <a:sym typeface="Calibri"/>
              </a:rPr>
              <a:t>・報酬を過大評価・リスクを過小評価</a:t>
            </a:r>
          </a:p>
          <a:p>
            <a:pPr lvl="0">
              <a:buSzPct val="25000"/>
            </a:pPr>
            <a:r>
              <a:rPr lang="ja-JP" altLang="ja-JP" sz="2400" dirty="0">
                <a:ea typeface="Calibri"/>
                <a:cs typeface="Calibri"/>
                <a:sym typeface="Calibri"/>
              </a:rPr>
              <a:t>　・認知の体制化を促進</a:t>
            </a:r>
          </a:p>
          <a:p>
            <a:pPr lvl="0">
              <a:buSzPct val="25000"/>
            </a:pPr>
            <a:r>
              <a:rPr lang="ja-JP" altLang="ja-JP" sz="2400" dirty="0">
                <a:ea typeface="Calibri"/>
                <a:cs typeface="Calibri"/>
                <a:sym typeface="Calibri"/>
              </a:rPr>
              <a:t>　・情報不足が気になる</a:t>
            </a:r>
            <a:endParaRPr lang="en-US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・視野が広くなる</a:t>
            </a:r>
            <a:endParaRPr lang="ja-JP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ja-JP" sz="2400" dirty="0">
                <a:ea typeface="Calibri"/>
                <a:cs typeface="Calibri"/>
                <a:sym typeface="Calibri"/>
              </a:rPr>
              <a:t>　</a:t>
            </a:r>
            <a:r>
              <a:rPr lang="ja-JP" altLang="ja-JP" sz="2400" u="sng" dirty="0">
                <a:ea typeface="Calibri"/>
                <a:cs typeface="Calibri"/>
                <a:sym typeface="Calibri"/>
              </a:rPr>
              <a:t>・</a:t>
            </a:r>
            <a:r>
              <a:rPr lang="ja-JP" altLang="en-US" sz="2400" u="sng" dirty="0">
                <a:ea typeface="Calibri"/>
                <a:cs typeface="Calibri"/>
                <a:sym typeface="Calibri"/>
              </a:rPr>
              <a:t>認知的判断がなされにくくなる</a:t>
            </a:r>
            <a:endParaRPr lang="en-US" altLang="ja-JP" sz="2400" u="sng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・ポジティブな感情を</a:t>
            </a:r>
            <a:r>
              <a:rPr lang="ja-JP" altLang="en-US" sz="2400" dirty="0" smtClean="0">
                <a:ea typeface="Calibri"/>
                <a:cs typeface="Calibri"/>
                <a:sym typeface="Calibri"/>
              </a:rPr>
              <a:t>維持・向上しよう</a:t>
            </a:r>
            <a:r>
              <a:rPr lang="ja-JP" altLang="en-US" sz="2400" dirty="0">
                <a:ea typeface="Calibri"/>
                <a:cs typeface="Calibri"/>
                <a:sym typeface="Calibri"/>
              </a:rPr>
              <a:t>とする</a:t>
            </a:r>
            <a:endParaRPr lang="ja-JP" altLang="ja-JP" sz="2400" dirty="0">
              <a:ea typeface="Calibri"/>
              <a:cs typeface="Calibri"/>
              <a:sym typeface="Calibri"/>
            </a:endParaRPr>
          </a:p>
          <a:p>
            <a:endParaRPr kumimoji="1" lang="ja-JP" altLang="en-US" sz="32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="" xmlns:a16="http://schemas.microsoft.com/office/drawing/2014/main" id="{D20D454F-0043-4C96-8E5A-E7E0A3D7166E}"/>
              </a:ext>
            </a:extLst>
          </p:cNvPr>
          <p:cNvSpPr txBox="1"/>
          <p:nvPr/>
        </p:nvSpPr>
        <p:spPr>
          <a:xfrm>
            <a:off x="2765031" y="3887637"/>
            <a:ext cx="634019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3200" dirty="0"/>
              <a:t>ネガティブ感情のとき</a:t>
            </a:r>
            <a:endParaRPr lang="en-US" altLang="ja-JP" sz="3200" dirty="0"/>
          </a:p>
          <a:p>
            <a:pPr lvl="0">
              <a:buSzPct val="25000"/>
            </a:pPr>
            <a:r>
              <a:rPr lang="ja-JP" altLang="en-US" sz="3200" dirty="0"/>
              <a:t>　</a:t>
            </a:r>
            <a:r>
              <a:rPr lang="ja-JP" altLang="ja-JP" sz="2400" dirty="0">
                <a:ea typeface="Calibri"/>
                <a:cs typeface="Calibri"/>
                <a:sym typeface="Calibri"/>
              </a:rPr>
              <a:t>・注</a:t>
            </a:r>
            <a:r>
              <a:rPr lang="ja-JP" altLang="ja-JP" sz="2400" dirty="0" smtClean="0">
                <a:ea typeface="Calibri"/>
                <a:cs typeface="Calibri"/>
                <a:sym typeface="Calibri"/>
              </a:rPr>
              <a:t>意力</a:t>
            </a:r>
            <a:r>
              <a:rPr lang="ja-JP" altLang="en-US" sz="2400" dirty="0" smtClean="0">
                <a:ea typeface="Calibri"/>
                <a:cs typeface="Calibri"/>
                <a:sym typeface="Calibri"/>
              </a:rPr>
              <a:t>が</a:t>
            </a:r>
            <a:r>
              <a:rPr lang="ja-JP" altLang="ja-JP" sz="2400" dirty="0" smtClean="0">
                <a:ea typeface="Calibri"/>
                <a:cs typeface="Calibri"/>
                <a:sym typeface="Calibri"/>
              </a:rPr>
              <a:t>高</a:t>
            </a:r>
            <a:r>
              <a:rPr lang="ja-JP" altLang="en-US" sz="2400" dirty="0" smtClean="0">
                <a:ea typeface="Calibri"/>
                <a:cs typeface="Calibri"/>
                <a:sym typeface="Calibri"/>
              </a:rPr>
              <a:t>ま</a:t>
            </a:r>
            <a:r>
              <a:rPr lang="ja-JP" altLang="ja-JP" sz="2400" dirty="0" smtClean="0">
                <a:ea typeface="Calibri"/>
                <a:cs typeface="Calibri"/>
                <a:sym typeface="Calibri"/>
              </a:rPr>
              <a:t>る</a:t>
            </a:r>
            <a:r>
              <a:rPr lang="ja-JP" altLang="en-US" sz="2400" dirty="0">
                <a:ea typeface="Calibri"/>
                <a:cs typeface="Calibri"/>
                <a:sym typeface="Calibri"/>
              </a:rPr>
              <a:t>　</a:t>
            </a:r>
            <a:endParaRPr lang="en-US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・視野が狭くなる</a:t>
            </a:r>
            <a:endParaRPr lang="en-US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</a:t>
            </a:r>
            <a:r>
              <a:rPr lang="ja-JP" altLang="en-US" sz="2400" u="sng" dirty="0">
                <a:ea typeface="Calibri"/>
                <a:cs typeface="Calibri"/>
                <a:sym typeface="Calibri"/>
              </a:rPr>
              <a:t>・認知的判断がなされにくくなる</a:t>
            </a:r>
            <a:endParaRPr lang="en-US" altLang="ja-JP" sz="2400" u="sng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・ネガティブな感情から脱却しようとする</a:t>
            </a:r>
            <a:endParaRPr lang="en-US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endParaRPr lang="en-US" altLang="ja-JP" sz="3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1" name="Picture 2" descr="落ち込んでいる熊">
            <a:extLst>
              <a:ext uri="{FF2B5EF4-FFF2-40B4-BE49-F238E27FC236}">
                <a16:creationId xmlns="" xmlns:a16="http://schemas.microsoft.com/office/drawing/2014/main" id="{24735DAB-A83F-4F4B-BD09-33BB30507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673984"/>
            <a:ext cx="1851744" cy="185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四角形: 角を丸くする 3">
            <a:extLst>
              <a:ext uri="{FF2B5EF4-FFF2-40B4-BE49-F238E27FC236}">
                <a16:creationId xmlns="" xmlns:a16="http://schemas.microsoft.com/office/drawing/2014/main" id="{36310874-210E-48D0-BB79-D6EE4C4855E7}"/>
              </a:ext>
            </a:extLst>
          </p:cNvPr>
          <p:cNvSpPr/>
          <p:nvPr/>
        </p:nvSpPr>
        <p:spPr>
          <a:xfrm>
            <a:off x="2134" y="781201"/>
            <a:ext cx="7643019" cy="291068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Picture 2" descr="楽しいひよこ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340" y="4766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四角形: 角を丸くする 11">
            <a:extLst>
              <a:ext uri="{FF2B5EF4-FFF2-40B4-BE49-F238E27FC236}">
                <a16:creationId xmlns="" xmlns:a16="http://schemas.microsoft.com/office/drawing/2014/main" id="{099C261E-AA0D-49EF-9E09-B030F20A7191}"/>
              </a:ext>
            </a:extLst>
          </p:cNvPr>
          <p:cNvSpPr/>
          <p:nvPr/>
        </p:nvSpPr>
        <p:spPr>
          <a:xfrm>
            <a:off x="1508080" y="3786028"/>
            <a:ext cx="7643019" cy="2910689"/>
          </a:xfrm>
          <a:prstGeom prst="round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5278" y="53218"/>
            <a:ext cx="48013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先行</a:t>
            </a:r>
            <a:r>
              <a:rPr lang="ja-JP" altLang="en-US" sz="4800" dirty="0" smtClean="0"/>
              <a:t>研究：②感情</a:t>
            </a:r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67316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角丸四角形 27"/>
          <p:cNvSpPr/>
          <p:nvPr/>
        </p:nvSpPr>
        <p:spPr>
          <a:xfrm>
            <a:off x="755576" y="4708302"/>
            <a:ext cx="7716036" cy="1745034"/>
          </a:xfrm>
          <a:prstGeom prst="roundRect">
            <a:avLst/>
          </a:prstGeom>
          <a:solidFill>
            <a:srgbClr val="D3A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6" name="グループ化 15"/>
          <p:cNvGrpSpPr/>
          <p:nvPr/>
        </p:nvGrpSpPr>
        <p:grpSpPr>
          <a:xfrm>
            <a:off x="755576" y="2348880"/>
            <a:ext cx="3121960" cy="2268252"/>
            <a:chOff x="513651" y="2345205"/>
            <a:chExt cx="3121960" cy="2268252"/>
          </a:xfrm>
        </p:grpSpPr>
        <p:sp>
          <p:nvSpPr>
            <p:cNvPr id="4" name="円/楕円 3"/>
            <p:cNvSpPr/>
            <p:nvPr/>
          </p:nvSpPr>
          <p:spPr>
            <a:xfrm>
              <a:off x="513651" y="2345205"/>
              <a:ext cx="3110746" cy="226825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1093093" y="3200194"/>
              <a:ext cx="25425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600" dirty="0"/>
                <a:t>認知資源</a:t>
              </a:r>
              <a:endParaRPr kumimoji="1" lang="ja-JP" altLang="en-US" sz="3600" dirty="0"/>
            </a:p>
          </p:txBody>
        </p:sp>
        <p:sp>
          <p:nvSpPr>
            <p:cNvPr id="8" name="円/楕円 7"/>
            <p:cNvSpPr/>
            <p:nvPr/>
          </p:nvSpPr>
          <p:spPr>
            <a:xfrm>
              <a:off x="697969" y="2592970"/>
              <a:ext cx="2721903" cy="1814602"/>
            </a:xfrm>
            <a:prstGeom prst="ellipse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テキスト ボックス 19"/>
          <p:cNvSpPr txBox="1"/>
          <p:nvPr/>
        </p:nvSpPr>
        <p:spPr>
          <a:xfrm>
            <a:off x="300870" y="1381741"/>
            <a:ext cx="4020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/>
              <a:t>認知資源が制限されていない</a:t>
            </a:r>
            <a:endParaRPr kumimoji="1" lang="ja-JP" altLang="en-US" sz="24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932040" y="1402377"/>
            <a:ext cx="3717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/>
              <a:t>認知資源が制限されて</a:t>
            </a:r>
            <a:r>
              <a:rPr kumimoji="1" lang="ja-JP" altLang="en-US" sz="2400" dirty="0" smtClean="0"/>
              <a:t>いる</a:t>
            </a:r>
            <a:endParaRPr kumimoji="1" lang="ja-JP" altLang="en-US" sz="2400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495153" y="6453336"/>
            <a:ext cx="45544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/>
              <a:t>石井（</a:t>
            </a:r>
            <a:r>
              <a:rPr lang="en-US" altLang="ja-JP" sz="1400" dirty="0"/>
              <a:t>2012</a:t>
            </a:r>
            <a:r>
              <a:rPr lang="ja-JP" altLang="en-US" sz="1400" dirty="0" smtClean="0"/>
              <a:t>）：「店頭</a:t>
            </a:r>
            <a:r>
              <a:rPr lang="ja-JP" altLang="en-US" sz="1400" dirty="0"/>
              <a:t>でのマーケティング展開と消費者</a:t>
            </a:r>
            <a:r>
              <a:rPr lang="ja-JP" altLang="en-US" sz="1400" dirty="0" smtClean="0"/>
              <a:t>行動」</a:t>
            </a:r>
            <a:endParaRPr kumimoji="1" lang="ja-JP" altLang="en-US" sz="1400" dirty="0"/>
          </a:p>
        </p:txBody>
      </p:sp>
      <p:grpSp>
        <p:nvGrpSpPr>
          <p:cNvPr id="26" name="グループ化 25"/>
          <p:cNvGrpSpPr/>
          <p:nvPr/>
        </p:nvGrpSpPr>
        <p:grpSpPr>
          <a:xfrm>
            <a:off x="5076055" y="2391348"/>
            <a:ext cx="3003127" cy="2189780"/>
            <a:chOff x="4860032" y="2463356"/>
            <a:chExt cx="3003127" cy="2189780"/>
          </a:xfrm>
        </p:grpSpPr>
        <p:sp>
          <p:nvSpPr>
            <p:cNvPr id="6" name="円/楕円 5"/>
            <p:cNvSpPr/>
            <p:nvPr/>
          </p:nvSpPr>
          <p:spPr>
            <a:xfrm>
              <a:off x="4860032" y="2463356"/>
              <a:ext cx="3003127" cy="21897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9" name="グループ化 18"/>
            <p:cNvGrpSpPr/>
            <p:nvPr/>
          </p:nvGrpSpPr>
          <p:grpSpPr>
            <a:xfrm>
              <a:off x="4996497" y="2515867"/>
              <a:ext cx="2707297" cy="2084757"/>
              <a:chOff x="4996497" y="2515867"/>
              <a:chExt cx="2707297" cy="2084757"/>
            </a:xfrm>
          </p:grpSpPr>
          <p:sp>
            <p:nvSpPr>
              <p:cNvPr id="7" name="円/楕円 6"/>
              <p:cNvSpPr/>
              <p:nvPr/>
            </p:nvSpPr>
            <p:spPr>
              <a:xfrm>
                <a:off x="5076058" y="2715384"/>
                <a:ext cx="2627736" cy="175182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1" name="直線コネクタ 10"/>
              <p:cNvCxnSpPr/>
              <p:nvPr/>
            </p:nvCxnSpPr>
            <p:spPr>
              <a:xfrm>
                <a:off x="6101795" y="2757724"/>
                <a:ext cx="0" cy="1683774"/>
              </a:xfrm>
              <a:prstGeom prst="line">
                <a:avLst/>
              </a:prstGeom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コネクタ 13"/>
              <p:cNvCxnSpPr/>
              <p:nvPr/>
            </p:nvCxnSpPr>
            <p:spPr>
              <a:xfrm>
                <a:off x="6397571" y="2715384"/>
                <a:ext cx="0" cy="1751824"/>
              </a:xfrm>
              <a:prstGeom prst="line">
                <a:avLst/>
              </a:prstGeom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正方形/長方形 14"/>
              <p:cNvSpPr/>
              <p:nvPr/>
            </p:nvSpPr>
            <p:spPr>
              <a:xfrm>
                <a:off x="6123401" y="2515867"/>
                <a:ext cx="266525" cy="208475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4996497" y="3058216"/>
                <a:ext cx="1015663" cy="12053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ja-JP" altLang="en-US" dirty="0"/>
                  <a:t>認知資源</a:t>
                </a:r>
                <a:endParaRPr lang="en-US" altLang="ja-JP" dirty="0"/>
              </a:p>
              <a:p>
                <a:endParaRPr kumimoji="1" lang="ja-JP" altLang="en-US" dirty="0"/>
              </a:p>
            </p:txBody>
          </p:sp>
          <p:sp>
            <p:nvSpPr>
              <p:cNvPr id="18" name="テキスト ボックス 17"/>
              <p:cNvSpPr txBox="1"/>
              <p:nvPr/>
            </p:nvSpPr>
            <p:spPr>
              <a:xfrm>
                <a:off x="6514060" y="3296636"/>
                <a:ext cx="10102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2800" dirty="0"/>
                  <a:t>感情</a:t>
                </a:r>
                <a:endParaRPr kumimoji="1" lang="en-US" altLang="ja-JP" sz="2800" dirty="0"/>
              </a:p>
            </p:txBody>
          </p:sp>
        </p:grpSp>
      </p:grpSp>
      <p:sp>
        <p:nvSpPr>
          <p:cNvPr id="9" name="テキスト ボックス 8"/>
          <p:cNvSpPr txBox="1"/>
          <p:nvPr/>
        </p:nvSpPr>
        <p:spPr>
          <a:xfrm>
            <a:off x="300870" y="1753652"/>
            <a:ext cx="3754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u="sng" dirty="0" smtClean="0"/>
              <a:t>認知資源</a:t>
            </a:r>
            <a:r>
              <a:rPr lang="ja-JP" altLang="en-US" sz="2800" dirty="0" smtClean="0"/>
              <a:t>が判断に影響</a:t>
            </a:r>
            <a:endParaRPr lang="en-US" altLang="ja-JP" sz="2800" dirty="0" smtClean="0"/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147711" y="6408492"/>
            <a:ext cx="2133600" cy="365125"/>
          </a:xfrm>
        </p:spPr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xfrm>
            <a:off x="6553200" y="5966005"/>
            <a:ext cx="2133600" cy="365125"/>
          </a:xfrm>
        </p:spPr>
        <p:txBody>
          <a:bodyPr/>
          <a:lstStyle/>
          <a:p>
            <a:fld id="{D1C2E97A-3BFA-4268-9524-0389E1855797}" type="slidenum">
              <a:rPr kumimoji="1" lang="ja-JP" altLang="en-US" smtClean="0"/>
              <a:t>17</a:t>
            </a:fld>
            <a:endParaRPr kumimoji="1" lang="ja-JP" altLang="en-US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テキスト ボックス 21">
            <a:extLst>
              <a:ext uri="{FF2B5EF4-FFF2-40B4-BE49-F238E27FC236}">
                <a16:creationId xmlns="" xmlns:a16="http://schemas.microsoft.com/office/drawing/2014/main" id="{66A32249-C786-45C6-9D68-6A855AFF6E42}"/>
              </a:ext>
            </a:extLst>
          </p:cNvPr>
          <p:cNvSpPr txBox="1"/>
          <p:nvPr/>
        </p:nvSpPr>
        <p:spPr>
          <a:xfrm>
            <a:off x="-14128" y="811684"/>
            <a:ext cx="9111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両方に含まれている認知的</a:t>
            </a:r>
            <a:r>
              <a:rPr kumimoji="1" lang="ja-JP" altLang="en-US" sz="2800" dirty="0"/>
              <a:t>な判断がなされにくいとは・・・？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475656" y="4941168"/>
            <a:ext cx="649729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☞</a:t>
            </a:r>
            <a:r>
              <a:rPr lang="ja-JP" altLang="en-US" sz="2800" dirty="0" smtClean="0"/>
              <a:t>ネガティブ・ポジティブ関わらず</a:t>
            </a:r>
            <a:endParaRPr lang="en-US" altLang="ja-JP" sz="2800" dirty="0" smtClean="0"/>
          </a:p>
          <a:p>
            <a:r>
              <a:rPr lang="ja-JP" altLang="en-US" sz="2800" u="sng" dirty="0" smtClean="0"/>
              <a:t>感情が高まると感情的に判断しやすくなる</a:t>
            </a:r>
            <a:endParaRPr lang="en-US" altLang="ja-JP" sz="2800" u="sng" dirty="0" smtClean="0"/>
          </a:p>
          <a:p>
            <a:r>
              <a:rPr lang="ja-JP" altLang="en-US" sz="2800" dirty="0" smtClean="0"/>
              <a:t>＝</a:t>
            </a:r>
            <a:r>
              <a:rPr lang="ja-JP" altLang="en-US" sz="2800" u="sng" dirty="0" smtClean="0"/>
              <a:t>衝動買いしやすくなる</a:t>
            </a:r>
            <a:endParaRPr kumimoji="1" lang="en-US" altLang="ja-JP" sz="2800" u="sng" dirty="0" smtClean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5278" y="53218"/>
            <a:ext cx="48013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先行</a:t>
            </a:r>
            <a:r>
              <a:rPr lang="ja-JP" altLang="en-US" sz="4800" dirty="0" smtClean="0"/>
              <a:t>研究：②感情</a:t>
            </a:r>
            <a:endParaRPr kumimoji="1" lang="ja-JP" altLang="en-US" sz="48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188009" y="1736803"/>
            <a:ext cx="30364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u="sng" dirty="0"/>
              <a:t>感情</a:t>
            </a:r>
            <a:r>
              <a:rPr lang="ja-JP" altLang="en-US" sz="2800" dirty="0"/>
              <a:t>が判断に</a:t>
            </a:r>
            <a:r>
              <a:rPr lang="ja-JP" altLang="en-US" sz="2800" dirty="0" smtClean="0"/>
              <a:t>影響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6873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下矢印 6"/>
          <p:cNvSpPr/>
          <p:nvPr/>
        </p:nvSpPr>
        <p:spPr>
          <a:xfrm>
            <a:off x="3779912" y="3428246"/>
            <a:ext cx="1800200" cy="1109500"/>
          </a:xfrm>
          <a:prstGeom prst="downArrow">
            <a:avLst/>
          </a:prstGeom>
          <a:solidFill>
            <a:srgbClr val="EB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="" xmlns:a16="http://schemas.microsoft.com/office/drawing/2014/main" id="{A9F20C2A-8F2C-49EF-A9C7-F508B6E6DD12}"/>
              </a:ext>
            </a:extLst>
          </p:cNvPr>
          <p:cNvSpPr txBox="1"/>
          <p:nvPr/>
        </p:nvSpPr>
        <p:spPr>
          <a:xfrm>
            <a:off x="4225840" y="6292072"/>
            <a:ext cx="4132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2016</a:t>
            </a:r>
            <a:r>
              <a:rPr lang="ja-JP" altLang="en-US" dirty="0"/>
              <a:t>年</a:t>
            </a:r>
            <a:r>
              <a:rPr lang="en-US" altLang="ja-JP" dirty="0"/>
              <a:t>1</a:t>
            </a:r>
            <a:r>
              <a:rPr lang="ja-JP" altLang="en-US" dirty="0"/>
              <a:t>月</a:t>
            </a:r>
            <a:r>
              <a:rPr lang="en-US" altLang="ja-JP" dirty="0"/>
              <a:t>21</a:t>
            </a:r>
            <a:r>
              <a:rPr lang="ja-JP" altLang="en-US" dirty="0"/>
              <a:t>日　東洋経済オンラインより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="" xmlns:a16="http://schemas.microsoft.com/office/drawing/2014/main" id="{E70F11A0-BCA1-41A6-BF51-D1CFC23464DB}"/>
              </a:ext>
            </a:extLst>
          </p:cNvPr>
          <p:cNvSpPr txBox="1"/>
          <p:nvPr/>
        </p:nvSpPr>
        <p:spPr>
          <a:xfrm>
            <a:off x="1064778" y="4537746"/>
            <a:ext cx="72304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/>
              <a:t>確たるエビデンスが得られなかった</a:t>
            </a:r>
            <a:endParaRPr lang="en-US" altLang="ja-JP" sz="3600" dirty="0" smtClean="0"/>
          </a:p>
          <a:p>
            <a:r>
              <a:rPr lang="ja-JP" altLang="en-US" sz="3600" dirty="0" smtClean="0"/>
              <a:t>→企業も消費者の感情を取り入れた</a:t>
            </a:r>
            <a:endParaRPr lang="en-US" altLang="ja-JP" sz="3600" dirty="0" smtClean="0"/>
          </a:p>
          <a:p>
            <a:r>
              <a:rPr lang="ja-JP" altLang="en-US" sz="3600" dirty="0" smtClean="0"/>
              <a:t>　　マーケティングが行えていない！</a:t>
            </a:r>
            <a:endParaRPr lang="ja-JP" altLang="en-US" sz="36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5278" y="532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/>
              <a:t>現状分析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93052-4218-47AA-BAB8-DE7DE7E1B34F}" type="slidenum">
              <a:rPr kumimoji="1" lang="ja-JP" altLang="en-US" smtClean="0"/>
              <a:t>18</a:t>
            </a:fld>
            <a:endParaRPr kumimoji="1"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="" xmlns:a16="http://schemas.microsoft.com/office/drawing/2014/main" id="{62AF6CEB-EE13-4419-A33C-28DD7429ACF1}"/>
              </a:ext>
            </a:extLst>
          </p:cNvPr>
          <p:cNvSpPr txBox="1"/>
          <p:nvPr/>
        </p:nvSpPr>
        <p:spPr>
          <a:xfrm>
            <a:off x="611560" y="3556671"/>
            <a:ext cx="33182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b="1" dirty="0">
                <a:ln>
                  <a:solidFill>
                    <a:schemeClr val="bg1"/>
                  </a:solidFill>
                </a:ln>
              </a:rPr>
              <a:t>しかし！！！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47680" y="884215"/>
            <a:ext cx="794756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マース社のチョコレートバー「スニッカーズ」は、</a:t>
            </a:r>
            <a:endParaRPr kumimoji="1" lang="en-US" altLang="ja-JP" sz="3200" dirty="0" smtClean="0"/>
          </a:p>
          <a:p>
            <a:r>
              <a:rPr kumimoji="1" lang="ja-JP" altLang="en-US" sz="3200" dirty="0" smtClean="0"/>
              <a:t>消費者の気分とチョコレートの</a:t>
            </a:r>
            <a:endParaRPr kumimoji="1" lang="en-US" altLang="ja-JP" sz="3200" dirty="0" smtClean="0"/>
          </a:p>
          <a:p>
            <a:r>
              <a:rPr kumimoji="1" lang="ja-JP" altLang="en-US" sz="3200" dirty="0" smtClean="0"/>
              <a:t>衝動買いについての関連を</a:t>
            </a:r>
            <a:endParaRPr kumimoji="1" lang="en-US" altLang="ja-JP" sz="3200" dirty="0" smtClean="0"/>
          </a:p>
          <a:p>
            <a:r>
              <a:rPr kumimoji="1" lang="ja-JP" altLang="en-US" sz="3200" dirty="0" smtClean="0"/>
              <a:t>理解しようと実験を行った</a:t>
            </a:r>
            <a:endParaRPr kumimoji="1" lang="ja-JP" altLang="en-US" sz="3200" dirty="0"/>
          </a:p>
        </p:txBody>
      </p:sp>
      <p:pic>
        <p:nvPicPr>
          <p:cNvPr id="4098" name="Picture 2" descr="クリックすると新しいウィンドウで開きます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250" l="0" r="9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65225"/>
            <a:ext cx="2712970" cy="180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49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="" xmlns:a16="http://schemas.microsoft.com/office/drawing/2014/main" id="{920E4189-ADAD-48E3-BC50-B055B5DB278E}"/>
              </a:ext>
            </a:extLst>
          </p:cNvPr>
          <p:cNvSpPr txBox="1"/>
          <p:nvPr/>
        </p:nvSpPr>
        <p:spPr>
          <a:xfrm>
            <a:off x="383607" y="1461969"/>
            <a:ext cx="84604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b="1" dirty="0"/>
              <a:t>企業も消費者の</a:t>
            </a:r>
            <a:endParaRPr lang="en-US" altLang="ja-JP" sz="3600" b="1" dirty="0"/>
          </a:p>
          <a:p>
            <a:pPr algn="ctr"/>
            <a:r>
              <a:rPr lang="ja-JP" altLang="en-US" sz="3600" b="1" dirty="0"/>
              <a:t>感情に</a:t>
            </a:r>
            <a:r>
              <a:rPr lang="ja-JP" altLang="en-US" sz="3600" b="1" dirty="0" smtClean="0"/>
              <a:t>よる</a:t>
            </a:r>
            <a:r>
              <a:rPr lang="ja-JP" altLang="en-US" sz="3600" b="1" dirty="0"/>
              <a:t>衝動</a:t>
            </a:r>
            <a:r>
              <a:rPr lang="ja-JP" altLang="en-US" sz="3600" b="1" dirty="0" smtClean="0"/>
              <a:t>買いのメカニズムの違いを</a:t>
            </a:r>
            <a:endParaRPr lang="en-US" altLang="ja-JP" sz="3600" b="1" dirty="0"/>
          </a:p>
          <a:p>
            <a:pPr algn="ctr"/>
            <a:r>
              <a:rPr lang="ja-JP" altLang="en-US" sz="3600" b="1" dirty="0"/>
              <a:t>知りたがってはいるが、</a:t>
            </a:r>
            <a:endParaRPr lang="en-US" altLang="ja-JP" sz="3600" b="1" dirty="0"/>
          </a:p>
          <a:p>
            <a:pPr algn="ctr"/>
            <a:r>
              <a:rPr lang="ja-JP" altLang="en-US" sz="3600" b="1" dirty="0"/>
              <a:t>理解があまり</a:t>
            </a:r>
            <a:endParaRPr lang="en-US" altLang="ja-JP" sz="3600" b="1" dirty="0"/>
          </a:p>
          <a:p>
            <a:pPr algn="ctr"/>
            <a:r>
              <a:rPr lang="ja-JP" altLang="en-US" sz="3600" b="1" dirty="0"/>
              <a:t>進んでいないのが</a:t>
            </a:r>
            <a:endParaRPr lang="en-US" altLang="ja-JP" sz="3600" b="1" dirty="0"/>
          </a:p>
          <a:p>
            <a:pPr algn="ctr"/>
            <a:r>
              <a:rPr lang="ja-JP" altLang="en-US" sz="3600" b="1" dirty="0"/>
              <a:t>現状なのではないだろうか。</a:t>
            </a:r>
            <a:endParaRPr lang="en-US" altLang="ja-JP" sz="3600" b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278" y="532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問題意識</a:t>
            </a:r>
            <a:endParaRPr kumimoji="1" lang="ja-JP" altLang="en-US" sz="4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ウーパールーパー(ゴールデン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013176"/>
            <a:ext cx="2159391" cy="215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93052-4218-47AA-BAB8-DE7DE7E1B34F}" type="slidenum">
              <a:rPr kumimoji="1" lang="ja-JP" altLang="en-US" smtClean="0"/>
              <a:t>19</a:t>
            </a:fld>
            <a:endParaRPr kumimoji="1" lang="ja-JP" altLang="en-US"/>
          </a:p>
        </p:txBody>
      </p:sp>
      <p:pic>
        <p:nvPicPr>
          <p:cNvPr id="8" name="Picture 2" descr="ウーパールーパー(ゴールデン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608" y="4509120"/>
            <a:ext cx="2159391" cy="215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74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「セミナーの最前列にいるタイプセミナーの最前列にいるタイプ」のフリー写真素材を拡大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8" b="100000" l="10000" r="90000">
                        <a14:foregroundMark x1="65875" y1="43773" x2="65875" y2="43773"/>
                        <a14:foregroundMark x1="80438" y1="47744" x2="80438" y2="47744"/>
                        <a14:foregroundMark x1="65438" y1="52708" x2="65438" y2="52708"/>
                        <a14:foregroundMark x1="70563" y1="67329" x2="70563" y2="67329"/>
                        <a14:foregroundMark x1="74000" y1="58664" x2="74000" y2="58664"/>
                        <a14:foregroundMark x1="74625" y1="61733" x2="74625" y2="61733"/>
                        <a14:foregroundMark x1="76125" y1="68863" x2="76125" y2="68863"/>
                        <a14:foregroundMark x1="76813" y1="74188" x2="76813" y2="74188"/>
                        <a14:foregroundMark x1="75938" y1="79422" x2="75938" y2="79422"/>
                        <a14:foregroundMark x1="78750" y1="87184" x2="78750" y2="87184"/>
                        <a14:foregroundMark x1="66688" y1="83123" x2="66688" y2="83123"/>
                        <a14:foregroundMark x1="60250" y1="85650" x2="60250" y2="85650"/>
                        <a14:foregroundMark x1="53375" y1="85650" x2="53375" y2="85650"/>
                        <a14:foregroundMark x1="47813" y1="79693" x2="47813" y2="79693"/>
                        <a14:foregroundMark x1="59813" y1="66065" x2="59813" y2="66065"/>
                        <a14:foregroundMark x1="61125" y1="54603" x2="61125" y2="54603"/>
                        <a14:foregroundMark x1="60250" y1="43773" x2="60250" y2="43773"/>
                        <a14:foregroundMark x1="55937" y1="26083" x2="55937" y2="26083"/>
                        <a14:foregroundMark x1="48438" y1="25181" x2="48438" y2="25181"/>
                        <a14:foregroundMark x1="64750" y1="37906" x2="64750" y2="37906"/>
                        <a14:foregroundMark x1="71000" y1="63267" x2="70125" y2="62094"/>
                        <a14:foregroundMark x1="66688" y1="54603" x2="66688" y2="54603"/>
                        <a14:foregroundMark x1="71438" y1="80054" x2="71438" y2="80054"/>
                        <a14:foregroundMark x1="71438" y1="84386" x2="71438" y2="84386"/>
                        <a14:foregroundMark x1="80000" y1="88718" x2="80000" y2="88718"/>
                        <a14:foregroundMark x1="56813" y1="27978" x2="56813" y2="27978"/>
                        <a14:foregroundMark x1="57500" y1="28249" x2="57500" y2="28249"/>
                        <a14:foregroundMark x1="43875" y1="34567" x2="43875" y2="345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4523" b="22072"/>
          <a:stretch/>
        </p:blipFill>
        <p:spPr bwMode="auto">
          <a:xfrm>
            <a:off x="-252536" y="149576"/>
            <a:ext cx="9382713" cy="670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35278" y="53218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/>
              <a:t>目次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899592" y="888552"/>
            <a:ext cx="3267241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kumimoji="1" lang="ja-JP" altLang="en-US" sz="3200" dirty="0"/>
              <a:t>はじめ</a:t>
            </a:r>
            <a:r>
              <a:rPr kumimoji="1" lang="ja-JP" altLang="en-US" sz="3200" dirty="0" smtClean="0"/>
              <a:t>に</a:t>
            </a:r>
            <a:endParaRPr lang="en-US" altLang="ja-JP" sz="32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ja-JP" altLang="en-US" sz="3200" dirty="0"/>
              <a:t>先行</a:t>
            </a:r>
            <a:r>
              <a:rPr lang="ja-JP" altLang="en-US" sz="3200" dirty="0" smtClean="0"/>
              <a:t>研究</a:t>
            </a:r>
            <a:endParaRPr lang="en-US" altLang="ja-JP" sz="32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ja-JP" altLang="en-US" sz="3200" dirty="0"/>
              <a:t>現状分析</a:t>
            </a:r>
            <a:endParaRPr lang="en-US" altLang="ja-JP" sz="32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ja-JP" altLang="en-US" sz="3200" dirty="0" smtClean="0"/>
              <a:t>問題意識</a:t>
            </a:r>
            <a:endParaRPr lang="en-US" altLang="ja-JP" sz="32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ja-JP" altLang="en-US" sz="3200" dirty="0"/>
              <a:t>調査</a:t>
            </a:r>
            <a:r>
              <a:rPr lang="ja-JP" altLang="en-US" sz="3200" dirty="0" smtClean="0"/>
              <a:t>対象</a:t>
            </a:r>
            <a:endParaRPr lang="en-US" altLang="ja-JP" sz="32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ja-JP" altLang="en-US" sz="3200" dirty="0"/>
              <a:t>研究目的</a:t>
            </a:r>
            <a:endParaRPr lang="en-US" altLang="ja-JP" sz="32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ja-JP" altLang="en-US" sz="3200" dirty="0"/>
              <a:t>仮説</a:t>
            </a:r>
            <a:r>
              <a:rPr lang="ja-JP" altLang="en-US" sz="3200" dirty="0" smtClean="0"/>
              <a:t>導出</a:t>
            </a:r>
            <a:endParaRPr lang="en-US" altLang="ja-JP" sz="32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ja-JP" altLang="en-US" sz="3200" dirty="0" smtClean="0"/>
              <a:t>仮説①</a:t>
            </a:r>
            <a:endParaRPr lang="en-US" altLang="ja-JP" sz="32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ja-JP" altLang="en-US" sz="3200" dirty="0" smtClean="0"/>
              <a:t>仮説②</a:t>
            </a:r>
            <a:endParaRPr lang="en-US" altLang="ja-JP" sz="32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ja-JP" altLang="en-US" sz="3200" dirty="0" smtClean="0"/>
              <a:t>検証</a:t>
            </a:r>
            <a:endParaRPr lang="en-US" altLang="ja-JP" sz="32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kumimoji="1" lang="ja-JP" altLang="en-US" sz="3200" dirty="0"/>
              <a:t>参考文献・</a:t>
            </a:r>
            <a:r>
              <a:rPr kumimoji="1" lang="en-US" altLang="ja-JP" sz="3200" dirty="0"/>
              <a:t>URL</a:t>
            </a:r>
            <a:endParaRPr kumimoji="1" lang="ja-JP" altLang="en-US" sz="3200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E97A-3BFA-4268-9524-0389E1855797}" type="slidenum">
              <a:rPr kumimoji="1" lang="ja-JP" altLang="en-US" smtClean="0"/>
              <a:t>2</a:t>
            </a:fld>
            <a:endParaRPr kumimoji="1" lang="ja-JP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10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93061" y="943575"/>
            <a:ext cx="75242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/>
              <a:t>実際</a:t>
            </a:r>
            <a:r>
              <a:rPr lang="ja-JP" altLang="en-US" sz="4000" dirty="0" smtClean="0"/>
              <a:t>にどんな</a:t>
            </a:r>
            <a:endParaRPr lang="en-US" altLang="ja-JP" sz="4000" dirty="0"/>
          </a:p>
          <a:p>
            <a:r>
              <a:rPr lang="ja-JP" altLang="en-US" sz="4000" dirty="0"/>
              <a:t>衝動買い</a:t>
            </a:r>
            <a:r>
              <a:rPr lang="ja-JP" altLang="en-US" sz="4000" dirty="0" smtClean="0"/>
              <a:t>を</a:t>
            </a:r>
            <a:r>
              <a:rPr lang="ja-JP" altLang="en-US" sz="4000" dirty="0"/>
              <a:t>して</a:t>
            </a:r>
            <a:r>
              <a:rPr lang="ja-JP" altLang="en-US" sz="4000" dirty="0" smtClean="0"/>
              <a:t>いるのだろうか</a:t>
            </a:r>
            <a:endParaRPr lang="en-US" altLang="ja-JP" sz="4000" dirty="0"/>
          </a:p>
          <a:p>
            <a:r>
              <a:rPr kumimoji="1" lang="ja-JP" altLang="en-US" sz="4000" dirty="0"/>
              <a:t>事前アンケートを行ってみた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20</a:t>
            </a:fld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xmlns="" id="{B2C4C225-6190-4AA9-9FF1-C0E09AECE7ED}"/>
              </a:ext>
            </a:extLst>
          </p:cNvPr>
          <p:cNvSpPr txBox="1"/>
          <p:nvPr/>
        </p:nvSpPr>
        <p:spPr>
          <a:xfrm>
            <a:off x="35278" y="532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/>
              <a:t>現状分析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61061" y="3212976"/>
            <a:ext cx="87507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/>
            <a:r>
              <a:rPr lang="ja-JP" altLang="en-US" sz="2800" b="1" dirty="0">
                <a:latin typeface="+mj-ea"/>
                <a:ea typeface="+mj-ea"/>
              </a:rPr>
              <a:t>調査日</a:t>
            </a:r>
            <a:r>
              <a:rPr lang="ja-JP" altLang="en-US" sz="2800" dirty="0">
                <a:latin typeface="+mj-ea"/>
                <a:ea typeface="+mj-ea"/>
              </a:rPr>
              <a:t>　    　 ＊ </a:t>
            </a:r>
            <a:r>
              <a:rPr lang="en-US" altLang="ja-JP" sz="2800" dirty="0">
                <a:latin typeface="+mj-ea"/>
                <a:ea typeface="+mj-ea"/>
              </a:rPr>
              <a:t>2017</a:t>
            </a:r>
            <a:r>
              <a:rPr lang="ja-JP" altLang="en-US" sz="2800" dirty="0">
                <a:latin typeface="+mj-ea"/>
                <a:ea typeface="+mj-ea"/>
              </a:rPr>
              <a:t>年</a:t>
            </a:r>
            <a:r>
              <a:rPr lang="en-US" altLang="ja-JP" sz="2800" dirty="0">
                <a:latin typeface="+mj-ea"/>
                <a:ea typeface="+mj-ea"/>
              </a:rPr>
              <a:t>8</a:t>
            </a:r>
            <a:r>
              <a:rPr lang="ja-JP" altLang="en-US" sz="2800" dirty="0">
                <a:latin typeface="+mj-ea"/>
                <a:ea typeface="+mj-ea"/>
              </a:rPr>
              <a:t>月</a:t>
            </a:r>
            <a:r>
              <a:rPr lang="en-US" altLang="ja-JP" sz="2800" dirty="0">
                <a:latin typeface="+mj-ea"/>
                <a:ea typeface="+mj-ea"/>
              </a:rPr>
              <a:t>7</a:t>
            </a:r>
            <a:r>
              <a:rPr lang="ja-JP" altLang="en-US" sz="2800" dirty="0">
                <a:latin typeface="+mj-ea"/>
                <a:ea typeface="+mj-ea"/>
              </a:rPr>
              <a:t>日</a:t>
            </a:r>
            <a:endParaRPr lang="en-US" altLang="ja-JP" sz="2800" dirty="0">
              <a:latin typeface="+mj-ea"/>
              <a:ea typeface="+mj-ea"/>
            </a:endParaRPr>
          </a:p>
          <a:p>
            <a:pPr marL="174625"/>
            <a:r>
              <a:rPr lang="ja-JP" altLang="en-US" sz="2800" b="1" dirty="0">
                <a:latin typeface="+mj-ea"/>
                <a:ea typeface="+mj-ea"/>
              </a:rPr>
              <a:t>調査対象    　</a:t>
            </a:r>
            <a:r>
              <a:rPr lang="ja-JP" altLang="en-US" sz="2800" dirty="0">
                <a:latin typeface="+mj-ea"/>
                <a:ea typeface="+mj-ea"/>
              </a:rPr>
              <a:t>＊大学</a:t>
            </a:r>
            <a:r>
              <a:rPr lang="en-US" altLang="ja-JP" sz="2800" dirty="0">
                <a:latin typeface="+mj-ea"/>
                <a:ea typeface="+mj-ea"/>
              </a:rPr>
              <a:t>1</a:t>
            </a:r>
            <a:r>
              <a:rPr lang="ja-JP" altLang="en-US" sz="2800" dirty="0">
                <a:latin typeface="+mj-ea"/>
                <a:ea typeface="+mj-ea"/>
              </a:rPr>
              <a:t>年生～</a:t>
            </a:r>
            <a:r>
              <a:rPr lang="en-US" altLang="ja-JP" sz="2800" dirty="0">
                <a:latin typeface="+mj-ea"/>
                <a:ea typeface="+mj-ea"/>
              </a:rPr>
              <a:t>4</a:t>
            </a:r>
            <a:r>
              <a:rPr lang="ja-JP" altLang="en-US" sz="2800" dirty="0">
                <a:latin typeface="+mj-ea"/>
                <a:ea typeface="+mj-ea"/>
              </a:rPr>
              <a:t>年生</a:t>
            </a:r>
            <a:endParaRPr lang="en-US" altLang="ja-JP" sz="2800" dirty="0">
              <a:latin typeface="+mj-ea"/>
              <a:ea typeface="+mj-ea"/>
            </a:endParaRPr>
          </a:p>
          <a:p>
            <a:pPr marL="174625"/>
            <a:r>
              <a:rPr lang="ja-JP" altLang="en-US" sz="2800" b="1" dirty="0">
                <a:latin typeface="+mj-ea"/>
                <a:ea typeface="+mj-ea"/>
              </a:rPr>
              <a:t>サンプル数 　 </a:t>
            </a:r>
            <a:r>
              <a:rPr lang="ja-JP" altLang="en-US" sz="2800" dirty="0">
                <a:latin typeface="+mj-ea"/>
                <a:ea typeface="+mj-ea"/>
              </a:rPr>
              <a:t>＊有効回答数：</a:t>
            </a:r>
            <a:r>
              <a:rPr lang="en-US" altLang="ja-JP" sz="2800" dirty="0">
                <a:latin typeface="+mj-ea"/>
                <a:ea typeface="+mj-ea"/>
              </a:rPr>
              <a:t>100</a:t>
            </a:r>
            <a:r>
              <a:rPr lang="ja-JP" altLang="en-US" sz="2800" dirty="0">
                <a:latin typeface="+mj-ea"/>
                <a:ea typeface="+mj-ea"/>
              </a:rPr>
              <a:t>　　　　　　　　　</a:t>
            </a:r>
            <a:endParaRPr lang="en-US" altLang="ja-JP" dirty="0">
              <a:latin typeface="+mj-ea"/>
              <a:ea typeface="+mj-ea"/>
            </a:endParaRPr>
          </a:p>
          <a:p>
            <a:pPr marL="174625"/>
            <a:endParaRPr lang="en-US" altLang="ja-JP" sz="2400" dirty="0">
              <a:latin typeface="+mj-ea"/>
              <a:ea typeface="+mj-ea"/>
            </a:endParaRPr>
          </a:p>
          <a:p>
            <a:pPr marL="174625"/>
            <a:r>
              <a:rPr lang="ja-JP" altLang="en-US" sz="3600" dirty="0" smtClean="0">
                <a:latin typeface="+mj-ea"/>
                <a:ea typeface="+mj-ea"/>
              </a:rPr>
              <a:t>→結果：お菓子の衝動買いが一番多かった</a:t>
            </a:r>
            <a:endParaRPr lang="en-US" altLang="ja-JP" sz="3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4765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57447" y="825579"/>
            <a:ext cx="9058771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/>
              <a:t>・全日本菓子協会の調査によると</a:t>
            </a:r>
            <a:endParaRPr lang="en-US" altLang="ja-JP" sz="3200" dirty="0" smtClean="0"/>
          </a:p>
          <a:p>
            <a:r>
              <a:rPr lang="ja-JP" altLang="en-US" sz="3200" dirty="0" smtClean="0"/>
              <a:t>　お菓子の中でも</a:t>
            </a:r>
            <a:r>
              <a:rPr lang="ja-JP" altLang="en-US" sz="3200" u="sng" dirty="0" smtClean="0"/>
              <a:t>チョコレート</a:t>
            </a:r>
            <a:r>
              <a:rPr lang="ja-JP" altLang="en-US" sz="3200" dirty="0" smtClean="0"/>
              <a:t>の売上が多い。</a:t>
            </a:r>
            <a:endParaRPr lang="en-US" altLang="ja-JP" sz="3200" dirty="0" smtClean="0"/>
          </a:p>
          <a:p>
            <a:pPr algn="r"/>
            <a:r>
              <a:rPr lang="ja-JP" altLang="en-US" sz="1400" dirty="0"/>
              <a:t>参考：全日本菓子協会</a:t>
            </a:r>
            <a:r>
              <a:rPr lang="en-US" altLang="ja-JP" sz="1400" dirty="0"/>
              <a:t>『</a:t>
            </a:r>
            <a:r>
              <a:rPr lang="ja-JP" altLang="en-US" sz="1400" dirty="0"/>
              <a:t>平成</a:t>
            </a:r>
            <a:r>
              <a:rPr lang="en-US" altLang="ja-JP" sz="1400" dirty="0"/>
              <a:t>28</a:t>
            </a:r>
            <a:r>
              <a:rPr lang="ja-JP" altLang="en-US" sz="1400" dirty="0"/>
              <a:t>年菓子生産数量・生産金額及び小売金額推定</a:t>
            </a:r>
            <a:endParaRPr lang="en-US" altLang="ja-JP" sz="1400" dirty="0" smtClean="0"/>
          </a:p>
          <a:p>
            <a:endParaRPr lang="en-US" altLang="ja-JP" sz="3200" dirty="0" smtClean="0"/>
          </a:p>
          <a:p>
            <a:r>
              <a:rPr lang="ja-JP" altLang="en-US" sz="3200" dirty="0" smtClean="0"/>
              <a:t>・株式会社マーシュの調査によると</a:t>
            </a:r>
            <a:endParaRPr lang="en-US" altLang="ja-JP" sz="3200" dirty="0" smtClean="0"/>
          </a:p>
          <a:p>
            <a:r>
              <a:rPr lang="ja-JP" altLang="en-US" sz="3200" dirty="0" smtClean="0"/>
              <a:t>　</a:t>
            </a:r>
            <a:r>
              <a:rPr lang="ja-JP" altLang="en-US" sz="3200" u="sng" dirty="0" smtClean="0"/>
              <a:t>実店舗</a:t>
            </a:r>
            <a:r>
              <a:rPr lang="ja-JP" altLang="en-US" sz="3200" dirty="0" smtClean="0"/>
              <a:t>の売上がまだまだ多い。</a:t>
            </a:r>
            <a:endParaRPr lang="en-US" altLang="ja-JP" sz="3200" dirty="0" smtClean="0"/>
          </a:p>
          <a:p>
            <a:pPr algn="r"/>
            <a:r>
              <a:rPr lang="en-US" altLang="ja-JP" sz="1400" u="sng" dirty="0"/>
              <a:t>https://</a:t>
            </a:r>
            <a:r>
              <a:rPr lang="en-US" altLang="ja-JP" sz="1400" u="sng" dirty="0" smtClean="0"/>
              <a:t>www.marsh-research.co.jp/mini_research/mr201202_1shopping.html</a:t>
            </a:r>
            <a:endParaRPr lang="ja-JP" altLang="en-US" sz="1400" u="sng" dirty="0"/>
          </a:p>
          <a:p>
            <a:endParaRPr lang="en-US" altLang="ja-JP" sz="3200" dirty="0" smtClean="0"/>
          </a:p>
          <a:p>
            <a:r>
              <a:rPr lang="ja-JP" altLang="en-US" sz="3200" dirty="0" smtClean="0"/>
              <a:t>☞今回は</a:t>
            </a:r>
            <a:endParaRPr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　　　　・大学生</a:t>
            </a:r>
            <a:endParaRPr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　　　　・お菓子の中でもチョコレート</a:t>
            </a:r>
            <a:endParaRPr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　　　　・実店舗</a:t>
            </a:r>
            <a:endParaRPr lang="en-US" altLang="ja-JP" sz="3200" dirty="0" smtClean="0"/>
          </a:p>
          <a:p>
            <a:pPr algn="ctr"/>
            <a:r>
              <a:rPr lang="ja-JP" altLang="en-US" sz="3200" dirty="0" smtClean="0"/>
              <a:t>の衝動買いに焦点を当てていく</a:t>
            </a:r>
            <a:endParaRPr lang="en-US" altLang="ja-JP" sz="3200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="" xmlns:a16="http://schemas.microsoft.com/office/drawing/2014/main" id="{496F8902-0BBB-4199-9DB0-576087B6D072}"/>
              </a:ext>
            </a:extLst>
          </p:cNvPr>
          <p:cNvSpPr txBox="1"/>
          <p:nvPr/>
        </p:nvSpPr>
        <p:spPr>
          <a:xfrm>
            <a:off x="35278" y="532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/>
              <a:t>現状分析</a:t>
            </a:r>
          </a:p>
        </p:txBody>
      </p:sp>
      <p:pic>
        <p:nvPicPr>
          <p:cNvPr id="8" name="Picture 2" descr="嬉しそうにチョコレートを持っている人のイラスト（女性）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4077072"/>
            <a:ext cx="1800200" cy="2039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2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="" xmlns:a16="http://schemas.microsoft.com/office/drawing/2014/main" id="{920E4189-ADAD-48E3-BC50-B055B5DB278E}"/>
              </a:ext>
            </a:extLst>
          </p:cNvPr>
          <p:cNvSpPr txBox="1"/>
          <p:nvPr/>
        </p:nvSpPr>
        <p:spPr>
          <a:xfrm>
            <a:off x="356430" y="2708920"/>
            <a:ext cx="8460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b="1" dirty="0" smtClean="0"/>
              <a:t>衝動買いに感情が与える影響を</a:t>
            </a:r>
            <a:endParaRPr lang="en-US" altLang="ja-JP" sz="3600" b="1" dirty="0"/>
          </a:p>
          <a:p>
            <a:pPr algn="ctr"/>
            <a:r>
              <a:rPr lang="ja-JP" altLang="en-US" sz="3600" b="1" dirty="0"/>
              <a:t>明らかにする</a:t>
            </a:r>
            <a:endParaRPr lang="en-US" altLang="ja-JP" sz="3600" b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278" y="532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研究目的</a:t>
            </a:r>
            <a:endParaRPr kumimoji="1" lang="ja-JP" altLang="en-US" sz="4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93052-4218-47AA-BAB8-DE7DE7E1B34F}" type="slidenum">
              <a:rPr kumimoji="1" lang="ja-JP" altLang="en-US" smtClean="0"/>
              <a:t>22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7513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93052-4218-47AA-BAB8-DE7DE7E1B34F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="" xmlns:a16="http://schemas.microsoft.com/office/drawing/2014/main" id="{4F1B8091-F111-4509-A2D8-A9D45E0CF2C1}"/>
              </a:ext>
            </a:extLst>
          </p:cNvPr>
          <p:cNvSpPr txBox="1"/>
          <p:nvPr/>
        </p:nvSpPr>
        <p:spPr>
          <a:xfrm>
            <a:off x="170028" y="1574740"/>
            <a:ext cx="695575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/>
              <a:t>ポジティブ感情のとき</a:t>
            </a:r>
            <a:endParaRPr lang="en-US" altLang="ja-JP" sz="3200" dirty="0"/>
          </a:p>
          <a:p>
            <a:pPr lvl="0">
              <a:buSzPct val="25000"/>
            </a:pPr>
            <a:r>
              <a:rPr lang="ja-JP" altLang="en-US" sz="3200" dirty="0"/>
              <a:t>　</a:t>
            </a:r>
            <a:r>
              <a:rPr lang="ja-JP" altLang="ja-JP" sz="2400" u="sng" dirty="0">
                <a:ea typeface="Calibri"/>
                <a:cs typeface="Calibri"/>
                <a:sym typeface="Calibri"/>
              </a:rPr>
              <a:t>・報酬を過大評価・リスクを過小評価</a:t>
            </a:r>
          </a:p>
          <a:p>
            <a:pPr lvl="0">
              <a:buSzPct val="25000"/>
            </a:pPr>
            <a:r>
              <a:rPr lang="ja-JP" altLang="ja-JP" sz="2400" dirty="0">
                <a:ea typeface="Calibri"/>
                <a:cs typeface="Calibri"/>
                <a:sym typeface="Calibri"/>
              </a:rPr>
              <a:t>　・認知の体制化を促進</a:t>
            </a:r>
          </a:p>
          <a:p>
            <a:pPr lvl="0">
              <a:buSzPct val="25000"/>
            </a:pPr>
            <a:r>
              <a:rPr lang="ja-JP" altLang="ja-JP" sz="2400" dirty="0">
                <a:ea typeface="Calibri"/>
                <a:cs typeface="Calibri"/>
                <a:sym typeface="Calibri"/>
              </a:rPr>
              <a:t>　・情報不足が気になる</a:t>
            </a:r>
            <a:endParaRPr lang="en-US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・視野が広くなる</a:t>
            </a:r>
            <a:endParaRPr lang="ja-JP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ja-JP" sz="2400" dirty="0">
                <a:ea typeface="Calibri"/>
                <a:cs typeface="Calibri"/>
                <a:sym typeface="Calibri"/>
              </a:rPr>
              <a:t>　</a:t>
            </a:r>
            <a:r>
              <a:rPr lang="ja-JP" altLang="ja-JP" sz="2400" u="sng" dirty="0">
                <a:ea typeface="Calibri"/>
                <a:cs typeface="Calibri"/>
                <a:sym typeface="Calibri"/>
              </a:rPr>
              <a:t>・</a:t>
            </a:r>
            <a:r>
              <a:rPr lang="ja-JP" altLang="en-US" sz="2400" u="sng" dirty="0">
                <a:ea typeface="Calibri"/>
                <a:cs typeface="Calibri"/>
                <a:sym typeface="Calibri"/>
              </a:rPr>
              <a:t>認知的判断がなされにくくなる</a:t>
            </a:r>
            <a:endParaRPr lang="en-US" altLang="ja-JP" sz="2400" u="sng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</a:t>
            </a:r>
            <a:r>
              <a:rPr lang="ja-JP" altLang="en-US" sz="2400" u="sng" dirty="0">
                <a:ea typeface="Calibri"/>
                <a:cs typeface="Calibri"/>
                <a:sym typeface="Calibri"/>
              </a:rPr>
              <a:t>・ポジティブな感情を</a:t>
            </a:r>
            <a:r>
              <a:rPr lang="ja-JP" altLang="en-US" sz="2400" u="sng" dirty="0" smtClean="0">
                <a:ea typeface="Calibri"/>
                <a:cs typeface="Calibri"/>
                <a:sym typeface="Calibri"/>
              </a:rPr>
              <a:t>維持・向上しよう</a:t>
            </a:r>
            <a:r>
              <a:rPr lang="ja-JP" altLang="en-US" sz="2400" u="sng" dirty="0">
                <a:ea typeface="Calibri"/>
                <a:cs typeface="Calibri"/>
                <a:sym typeface="Calibri"/>
              </a:rPr>
              <a:t>とする</a:t>
            </a:r>
            <a:endParaRPr lang="ja-JP" altLang="ja-JP" sz="2400" u="sng" dirty="0">
              <a:ea typeface="Calibri"/>
              <a:cs typeface="Calibri"/>
              <a:sym typeface="Calibri"/>
            </a:endParaRPr>
          </a:p>
          <a:p>
            <a:endParaRPr kumimoji="1" lang="ja-JP" altLang="en-US" sz="32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="" xmlns:a16="http://schemas.microsoft.com/office/drawing/2014/main" id="{D20D454F-0043-4C96-8E5A-E7E0A3D7166E}"/>
              </a:ext>
            </a:extLst>
          </p:cNvPr>
          <p:cNvSpPr txBox="1"/>
          <p:nvPr/>
        </p:nvSpPr>
        <p:spPr>
          <a:xfrm>
            <a:off x="2756107" y="4553988"/>
            <a:ext cx="634019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3200" dirty="0"/>
              <a:t>ネガティブ感情のとき</a:t>
            </a:r>
            <a:endParaRPr lang="en-US" altLang="ja-JP" sz="3200" dirty="0"/>
          </a:p>
          <a:p>
            <a:pPr lvl="0">
              <a:buSzPct val="25000"/>
            </a:pPr>
            <a:r>
              <a:rPr lang="ja-JP" altLang="en-US" sz="3200" dirty="0"/>
              <a:t>　</a:t>
            </a:r>
            <a:r>
              <a:rPr lang="ja-JP" altLang="ja-JP" sz="2400" dirty="0">
                <a:ea typeface="Calibri"/>
                <a:cs typeface="Calibri"/>
                <a:sym typeface="Calibri"/>
              </a:rPr>
              <a:t>・注</a:t>
            </a:r>
            <a:r>
              <a:rPr lang="ja-JP" altLang="ja-JP" sz="2400" dirty="0" smtClean="0">
                <a:ea typeface="Calibri"/>
                <a:cs typeface="Calibri"/>
                <a:sym typeface="Calibri"/>
              </a:rPr>
              <a:t>意力</a:t>
            </a:r>
            <a:r>
              <a:rPr lang="ja-JP" altLang="en-US" sz="2400" dirty="0">
                <a:ea typeface="Calibri"/>
                <a:cs typeface="Calibri"/>
                <a:sym typeface="Calibri"/>
              </a:rPr>
              <a:t>が</a:t>
            </a:r>
            <a:r>
              <a:rPr lang="ja-JP" altLang="ja-JP" sz="2400" dirty="0" smtClean="0">
                <a:ea typeface="Calibri"/>
                <a:cs typeface="Calibri"/>
                <a:sym typeface="Calibri"/>
              </a:rPr>
              <a:t>高</a:t>
            </a:r>
            <a:r>
              <a:rPr lang="ja-JP" altLang="en-US" sz="2400" dirty="0" smtClean="0">
                <a:ea typeface="Calibri"/>
                <a:cs typeface="Calibri"/>
                <a:sym typeface="Calibri"/>
              </a:rPr>
              <a:t>ま</a:t>
            </a:r>
            <a:r>
              <a:rPr lang="ja-JP" altLang="ja-JP" sz="2400" dirty="0" smtClean="0">
                <a:ea typeface="Calibri"/>
                <a:cs typeface="Calibri"/>
                <a:sym typeface="Calibri"/>
              </a:rPr>
              <a:t>る</a:t>
            </a:r>
            <a:r>
              <a:rPr lang="ja-JP" altLang="en-US" sz="2400" dirty="0">
                <a:ea typeface="Calibri"/>
                <a:cs typeface="Calibri"/>
                <a:sym typeface="Calibri"/>
              </a:rPr>
              <a:t>　</a:t>
            </a:r>
            <a:endParaRPr lang="en-US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・視野が狭くなる</a:t>
            </a:r>
            <a:endParaRPr lang="en-US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</a:t>
            </a:r>
            <a:r>
              <a:rPr lang="ja-JP" altLang="en-US" sz="2400" u="sng" dirty="0">
                <a:ea typeface="Calibri"/>
                <a:cs typeface="Calibri"/>
                <a:sym typeface="Calibri"/>
              </a:rPr>
              <a:t>・認知的判断がなされにくくなる</a:t>
            </a:r>
            <a:endParaRPr lang="en-US" altLang="ja-JP" sz="2400" u="sng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</a:t>
            </a:r>
            <a:r>
              <a:rPr lang="ja-JP" altLang="en-US" sz="2400" u="sng" dirty="0">
                <a:ea typeface="Calibri"/>
                <a:cs typeface="Calibri"/>
                <a:sym typeface="Calibri"/>
              </a:rPr>
              <a:t>・ネガティブな感情から脱却しようとする</a:t>
            </a:r>
            <a:endParaRPr lang="en-US" altLang="ja-JP" sz="2400" u="sng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endParaRPr lang="en-US" altLang="ja-JP" sz="3200" dirty="0">
              <a:ea typeface="Calibri"/>
              <a:cs typeface="Calibri"/>
              <a:sym typeface="Calibri"/>
            </a:endParaRPr>
          </a:p>
        </p:txBody>
      </p:sp>
      <p:pic>
        <p:nvPicPr>
          <p:cNvPr id="11" name="Picture 2" descr="落ち込んでいる熊">
            <a:extLst>
              <a:ext uri="{FF2B5EF4-FFF2-40B4-BE49-F238E27FC236}">
                <a16:creationId xmlns="" xmlns:a16="http://schemas.microsoft.com/office/drawing/2014/main" id="{24735DAB-A83F-4F4B-BD09-33BB30507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965" y="4957427"/>
            <a:ext cx="1851744" cy="185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四角形: 角を丸くする 3">
            <a:extLst>
              <a:ext uri="{FF2B5EF4-FFF2-40B4-BE49-F238E27FC236}">
                <a16:creationId xmlns="" xmlns:a16="http://schemas.microsoft.com/office/drawing/2014/main" id="{36310874-210E-48D0-BB79-D6EE4C4855E7}"/>
              </a:ext>
            </a:extLst>
          </p:cNvPr>
          <p:cNvSpPr/>
          <p:nvPr/>
        </p:nvSpPr>
        <p:spPr>
          <a:xfrm>
            <a:off x="2134" y="1544257"/>
            <a:ext cx="7643019" cy="2910689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Picture 2" descr="楽しいひよこ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599" y="1698208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四角形: 角を丸くする 11">
            <a:extLst>
              <a:ext uri="{FF2B5EF4-FFF2-40B4-BE49-F238E27FC236}">
                <a16:creationId xmlns="" xmlns:a16="http://schemas.microsoft.com/office/drawing/2014/main" id="{099C261E-AA0D-49EF-9E09-B030F20A7191}"/>
              </a:ext>
            </a:extLst>
          </p:cNvPr>
          <p:cNvSpPr/>
          <p:nvPr/>
        </p:nvSpPr>
        <p:spPr>
          <a:xfrm>
            <a:off x="1453285" y="4513973"/>
            <a:ext cx="7643019" cy="2295198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="" xmlns:a16="http://schemas.microsoft.com/office/drawing/2014/main" id="{70E4A603-4547-43DF-B70C-2A0D7EB93B73}"/>
              </a:ext>
            </a:extLst>
          </p:cNvPr>
          <p:cNvSpPr txBox="1"/>
          <p:nvPr/>
        </p:nvSpPr>
        <p:spPr>
          <a:xfrm>
            <a:off x="-108520" y="851346"/>
            <a:ext cx="89819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衝動買いに</a:t>
            </a:r>
            <a:r>
              <a:rPr kumimoji="1" lang="ja-JP" altLang="en-US" sz="3200" dirty="0">
                <a:solidFill>
                  <a:srgbClr val="FF0000"/>
                </a:solidFill>
              </a:rPr>
              <a:t>プラス</a:t>
            </a:r>
            <a:r>
              <a:rPr kumimoji="1" lang="ja-JP" altLang="en-US" sz="3200" dirty="0"/>
              <a:t>の影響を与えると考えられる特徴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5278" y="532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 smtClean="0"/>
              <a:t>仮説導出</a:t>
            </a:r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87573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93052-4218-47AA-BAB8-DE7DE7E1B34F}" type="slidenum">
              <a:rPr kumimoji="1" lang="ja-JP" altLang="en-US" smtClean="0"/>
              <a:t>24</a:t>
            </a:fld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="" xmlns:a16="http://schemas.microsoft.com/office/drawing/2014/main" id="{4F1B8091-F111-4509-A2D8-A9D45E0CF2C1}"/>
              </a:ext>
            </a:extLst>
          </p:cNvPr>
          <p:cNvSpPr txBox="1"/>
          <p:nvPr/>
        </p:nvSpPr>
        <p:spPr>
          <a:xfrm>
            <a:off x="170028" y="1574740"/>
            <a:ext cx="695575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/>
              <a:t>ポジティブ感情のとき</a:t>
            </a:r>
            <a:endParaRPr lang="en-US" altLang="ja-JP" sz="3200" dirty="0"/>
          </a:p>
          <a:p>
            <a:pPr lvl="0">
              <a:buSzPct val="25000"/>
            </a:pPr>
            <a:r>
              <a:rPr lang="ja-JP" altLang="en-US" sz="3200" dirty="0"/>
              <a:t>　</a:t>
            </a:r>
            <a:r>
              <a:rPr lang="ja-JP" altLang="ja-JP" sz="2400" dirty="0">
                <a:ea typeface="Calibri"/>
                <a:cs typeface="Calibri"/>
                <a:sym typeface="Calibri"/>
              </a:rPr>
              <a:t>・報酬を過大評価・リスクを過小評価</a:t>
            </a:r>
          </a:p>
          <a:p>
            <a:pPr lvl="0">
              <a:buSzPct val="25000"/>
            </a:pPr>
            <a:r>
              <a:rPr lang="ja-JP" altLang="ja-JP" sz="2400" dirty="0">
                <a:ea typeface="Calibri"/>
                <a:cs typeface="Calibri"/>
                <a:sym typeface="Calibri"/>
              </a:rPr>
              <a:t>　</a:t>
            </a:r>
            <a:r>
              <a:rPr lang="ja-JP" altLang="ja-JP" sz="2400" u="sng" dirty="0">
                <a:ea typeface="Calibri"/>
                <a:cs typeface="Calibri"/>
                <a:sym typeface="Calibri"/>
              </a:rPr>
              <a:t>・認知の体制化を促進</a:t>
            </a:r>
          </a:p>
          <a:p>
            <a:pPr lvl="0">
              <a:buSzPct val="25000"/>
            </a:pPr>
            <a:r>
              <a:rPr lang="ja-JP" altLang="ja-JP" sz="2400" dirty="0">
                <a:ea typeface="Calibri"/>
                <a:cs typeface="Calibri"/>
                <a:sym typeface="Calibri"/>
              </a:rPr>
              <a:t>　</a:t>
            </a:r>
            <a:r>
              <a:rPr lang="ja-JP" altLang="ja-JP" sz="2400" u="sng" dirty="0">
                <a:ea typeface="Calibri"/>
                <a:cs typeface="Calibri"/>
                <a:sym typeface="Calibri"/>
              </a:rPr>
              <a:t>・情報不足が気になる</a:t>
            </a:r>
            <a:endParaRPr lang="en-US" altLang="ja-JP" sz="2400" u="sng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・視野が広くなる</a:t>
            </a:r>
            <a:endParaRPr lang="ja-JP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ja-JP" sz="2400" dirty="0">
                <a:ea typeface="Calibri"/>
                <a:cs typeface="Calibri"/>
                <a:sym typeface="Calibri"/>
              </a:rPr>
              <a:t>　・</a:t>
            </a:r>
            <a:r>
              <a:rPr lang="ja-JP" altLang="en-US" sz="2400" dirty="0">
                <a:ea typeface="Calibri"/>
                <a:cs typeface="Calibri"/>
                <a:sym typeface="Calibri"/>
              </a:rPr>
              <a:t>認知的判断がなされにくくなる</a:t>
            </a:r>
            <a:endParaRPr lang="en-US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・ポジティブな感情を</a:t>
            </a:r>
            <a:r>
              <a:rPr lang="ja-JP" altLang="en-US" sz="2400" dirty="0" smtClean="0">
                <a:ea typeface="Calibri"/>
                <a:cs typeface="Calibri"/>
                <a:sym typeface="Calibri"/>
              </a:rPr>
              <a:t>維持・向上しよう</a:t>
            </a:r>
            <a:r>
              <a:rPr lang="ja-JP" altLang="en-US" sz="2400" dirty="0">
                <a:ea typeface="Calibri"/>
                <a:cs typeface="Calibri"/>
                <a:sym typeface="Calibri"/>
              </a:rPr>
              <a:t>とする</a:t>
            </a:r>
            <a:endParaRPr lang="ja-JP" altLang="ja-JP" sz="2400" dirty="0">
              <a:ea typeface="Calibri"/>
              <a:cs typeface="Calibri"/>
              <a:sym typeface="Calibri"/>
            </a:endParaRPr>
          </a:p>
          <a:p>
            <a:endParaRPr kumimoji="1" lang="ja-JP" altLang="en-US" sz="32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="" xmlns:a16="http://schemas.microsoft.com/office/drawing/2014/main" id="{D20D454F-0043-4C96-8E5A-E7E0A3D7166E}"/>
              </a:ext>
            </a:extLst>
          </p:cNvPr>
          <p:cNvSpPr txBox="1"/>
          <p:nvPr/>
        </p:nvSpPr>
        <p:spPr>
          <a:xfrm>
            <a:off x="2756107" y="4553988"/>
            <a:ext cx="634019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3200" dirty="0"/>
              <a:t>ネガティブ感情のとき</a:t>
            </a:r>
            <a:endParaRPr lang="en-US" altLang="ja-JP" sz="3200" dirty="0"/>
          </a:p>
          <a:p>
            <a:pPr lvl="0">
              <a:buSzPct val="25000"/>
            </a:pPr>
            <a:r>
              <a:rPr lang="ja-JP" altLang="en-US" sz="3200" dirty="0"/>
              <a:t>　</a:t>
            </a:r>
            <a:r>
              <a:rPr lang="ja-JP" altLang="ja-JP" sz="2400" u="sng" dirty="0">
                <a:ea typeface="Calibri"/>
                <a:cs typeface="Calibri"/>
                <a:sym typeface="Calibri"/>
              </a:rPr>
              <a:t>・注</a:t>
            </a:r>
            <a:r>
              <a:rPr lang="ja-JP" altLang="ja-JP" sz="2400" u="sng" dirty="0" smtClean="0">
                <a:ea typeface="Calibri"/>
                <a:cs typeface="Calibri"/>
                <a:sym typeface="Calibri"/>
              </a:rPr>
              <a:t>意力</a:t>
            </a:r>
            <a:r>
              <a:rPr lang="ja-JP" altLang="en-US" sz="2400" u="sng" dirty="0" smtClean="0">
                <a:ea typeface="Calibri"/>
                <a:cs typeface="Calibri"/>
                <a:sym typeface="Calibri"/>
              </a:rPr>
              <a:t>が</a:t>
            </a:r>
            <a:r>
              <a:rPr lang="ja-JP" altLang="ja-JP" sz="2400" u="sng" dirty="0" smtClean="0">
                <a:ea typeface="Calibri"/>
                <a:cs typeface="Calibri"/>
                <a:sym typeface="Calibri"/>
              </a:rPr>
              <a:t>高</a:t>
            </a:r>
            <a:r>
              <a:rPr lang="ja-JP" altLang="en-US" sz="2400" u="sng" dirty="0" smtClean="0">
                <a:ea typeface="Calibri"/>
                <a:cs typeface="Calibri"/>
                <a:sym typeface="Calibri"/>
              </a:rPr>
              <a:t>ま</a:t>
            </a:r>
            <a:r>
              <a:rPr lang="ja-JP" altLang="ja-JP" sz="2400" u="sng" dirty="0" smtClean="0">
                <a:ea typeface="Calibri"/>
                <a:cs typeface="Calibri"/>
                <a:sym typeface="Calibri"/>
              </a:rPr>
              <a:t>る</a:t>
            </a:r>
            <a:r>
              <a:rPr lang="ja-JP" altLang="en-US" sz="2400" dirty="0">
                <a:ea typeface="Calibri"/>
                <a:cs typeface="Calibri"/>
                <a:sym typeface="Calibri"/>
              </a:rPr>
              <a:t>　</a:t>
            </a:r>
            <a:endParaRPr lang="en-US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・視野が狭くなる</a:t>
            </a:r>
            <a:endParaRPr lang="en-US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・認知的判断がなされにくくなる</a:t>
            </a:r>
            <a:endParaRPr lang="en-US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r>
              <a:rPr lang="ja-JP" altLang="en-US" sz="2400" dirty="0">
                <a:ea typeface="Calibri"/>
                <a:cs typeface="Calibri"/>
                <a:sym typeface="Calibri"/>
              </a:rPr>
              <a:t>　・ネガティブな感情から脱却しようとする</a:t>
            </a:r>
            <a:endParaRPr lang="en-US" altLang="ja-JP" sz="2400" dirty="0">
              <a:ea typeface="Calibri"/>
              <a:cs typeface="Calibri"/>
              <a:sym typeface="Calibri"/>
            </a:endParaRPr>
          </a:p>
          <a:p>
            <a:pPr lvl="0">
              <a:buSzPct val="25000"/>
            </a:pPr>
            <a:endParaRPr lang="en-US" altLang="ja-JP" sz="3200" dirty="0">
              <a:ea typeface="Calibri"/>
              <a:cs typeface="Calibri"/>
              <a:sym typeface="Calibri"/>
            </a:endParaRPr>
          </a:p>
        </p:txBody>
      </p:sp>
      <p:pic>
        <p:nvPicPr>
          <p:cNvPr id="11" name="Picture 2" descr="落ち込んでいる熊">
            <a:extLst>
              <a:ext uri="{FF2B5EF4-FFF2-40B4-BE49-F238E27FC236}">
                <a16:creationId xmlns="" xmlns:a16="http://schemas.microsoft.com/office/drawing/2014/main" id="{24735DAB-A83F-4F4B-BD09-33BB30507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965" y="4957427"/>
            <a:ext cx="1851744" cy="185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四角形: 角を丸くする 3">
            <a:extLst>
              <a:ext uri="{FF2B5EF4-FFF2-40B4-BE49-F238E27FC236}">
                <a16:creationId xmlns="" xmlns:a16="http://schemas.microsoft.com/office/drawing/2014/main" id="{36310874-210E-48D0-BB79-D6EE4C4855E7}"/>
              </a:ext>
            </a:extLst>
          </p:cNvPr>
          <p:cNvSpPr/>
          <p:nvPr/>
        </p:nvSpPr>
        <p:spPr>
          <a:xfrm>
            <a:off x="2134" y="1544257"/>
            <a:ext cx="7643019" cy="2910689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Picture 2" descr="楽しいひよこ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599" y="1698208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四角形: 角を丸くする 11">
            <a:extLst>
              <a:ext uri="{FF2B5EF4-FFF2-40B4-BE49-F238E27FC236}">
                <a16:creationId xmlns="" xmlns:a16="http://schemas.microsoft.com/office/drawing/2014/main" id="{099C261E-AA0D-49EF-9E09-B030F20A7191}"/>
              </a:ext>
            </a:extLst>
          </p:cNvPr>
          <p:cNvSpPr/>
          <p:nvPr/>
        </p:nvSpPr>
        <p:spPr>
          <a:xfrm>
            <a:off x="1453285" y="4513973"/>
            <a:ext cx="7643019" cy="2295198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="" xmlns:a16="http://schemas.microsoft.com/office/drawing/2014/main" id="{70E4A603-4547-43DF-B70C-2A0D7EB93B73}"/>
              </a:ext>
            </a:extLst>
          </p:cNvPr>
          <p:cNvSpPr txBox="1"/>
          <p:nvPr/>
        </p:nvSpPr>
        <p:spPr>
          <a:xfrm>
            <a:off x="-108520" y="851346"/>
            <a:ext cx="94355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衝動買いに</a:t>
            </a:r>
            <a:r>
              <a:rPr kumimoji="1" lang="ja-JP" altLang="en-US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マイナス</a:t>
            </a:r>
            <a:r>
              <a:rPr kumimoji="1" lang="ja-JP" altLang="en-US" sz="3200" dirty="0"/>
              <a:t>の影響を与えると考えられる特徴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5278" y="532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 smtClean="0"/>
              <a:t>仮説導出</a:t>
            </a:r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31763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25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02596" y="1196752"/>
            <a:ext cx="785824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600" dirty="0" smtClean="0"/>
              <a:t>ポジティブ感情、ネガティブ感情</a:t>
            </a:r>
            <a:endParaRPr kumimoji="1" lang="en-US" altLang="ja-JP" sz="3600" dirty="0" smtClean="0"/>
          </a:p>
          <a:p>
            <a:pPr algn="ctr"/>
            <a:r>
              <a:rPr kumimoji="1" lang="ja-JP" altLang="en-US" sz="3600" dirty="0" smtClean="0"/>
              <a:t>どちらかが衝動買いに影響を</a:t>
            </a:r>
            <a:endParaRPr kumimoji="1" lang="en-US" altLang="ja-JP" sz="3600" dirty="0" smtClean="0"/>
          </a:p>
          <a:p>
            <a:pPr algn="ctr"/>
            <a:r>
              <a:rPr lang="ja-JP" altLang="en-US" sz="3600" dirty="0" smtClean="0"/>
              <a:t>与えるとは言い切れないことが分かった</a:t>
            </a:r>
            <a:endParaRPr kumimoji="1" lang="ja-JP" altLang="en-US" sz="36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35278" y="532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 smtClean="0"/>
              <a:t>仮説導出</a:t>
            </a:r>
            <a:endParaRPr kumimoji="1" lang="ja-JP" altLang="en-US" sz="4800" dirty="0"/>
          </a:p>
        </p:txBody>
      </p:sp>
      <p:sp>
        <p:nvSpPr>
          <p:cNvPr id="2" name="角丸四角形 1"/>
          <p:cNvSpPr/>
          <p:nvPr/>
        </p:nvSpPr>
        <p:spPr>
          <a:xfrm>
            <a:off x="179512" y="3429000"/>
            <a:ext cx="4320480" cy="2304256"/>
          </a:xfrm>
          <a:prstGeom prst="round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</a:rPr>
              <a:t>ポジティブ衝動買い層</a:t>
            </a:r>
            <a:endParaRPr kumimoji="1" lang="ja-JP" altLang="en-US" sz="3200" dirty="0">
              <a:solidFill>
                <a:schemeClr val="tx1"/>
              </a:solidFill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4788024" y="3429000"/>
            <a:ext cx="4320480" cy="23042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</a:rPr>
              <a:t>ネガ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ティブ衝動買い層</a:t>
            </a:r>
            <a:endParaRPr kumimoji="1" lang="ja-JP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75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角丸四角形吹き出し 32"/>
          <p:cNvSpPr/>
          <p:nvPr/>
        </p:nvSpPr>
        <p:spPr>
          <a:xfrm>
            <a:off x="35277" y="2780928"/>
            <a:ext cx="9094899" cy="3168352"/>
          </a:xfrm>
          <a:prstGeom prst="wedgeRoundRectCallout">
            <a:avLst>
              <a:gd name="adj1" fmla="val 5884"/>
              <a:gd name="adj2" fmla="val -4784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D9F79DCF-896B-407E-BC69-7164B377F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="" xmlns:a16="http://schemas.microsoft.com/office/drawing/2014/main" id="{092B97B0-4D27-4383-9450-EB4F072F2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26</a:t>
            </a:fld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="" xmlns:a16="http://schemas.microsoft.com/office/drawing/2014/main" id="{0C83F3DA-B479-4D3E-BABF-3D6452F6CA10}"/>
              </a:ext>
            </a:extLst>
          </p:cNvPr>
          <p:cNvSpPr txBox="1"/>
          <p:nvPr/>
        </p:nvSpPr>
        <p:spPr>
          <a:xfrm>
            <a:off x="35278" y="2996952"/>
            <a:ext cx="50407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/>
              <a:t>■</a:t>
            </a:r>
            <a:r>
              <a:rPr lang="ja-JP" altLang="en-US" sz="3200" dirty="0"/>
              <a:t>消費者自身の</a:t>
            </a:r>
            <a:r>
              <a:rPr lang="ja-JP" altLang="en-US" sz="3200" dirty="0" smtClean="0"/>
              <a:t>特徴</a:t>
            </a:r>
            <a:endParaRPr lang="en-US" altLang="ja-JP" sz="2400" dirty="0" smtClean="0"/>
          </a:p>
          <a:p>
            <a:r>
              <a:rPr lang="ja-JP" altLang="en-US" sz="2400" dirty="0" smtClean="0"/>
              <a:t>・</a:t>
            </a:r>
            <a:r>
              <a:rPr lang="ja-JP" altLang="en-US" sz="2400" dirty="0"/>
              <a:t>ポジティブな感情</a:t>
            </a:r>
            <a:r>
              <a:rPr lang="ja-JP" altLang="en-US" sz="2400" dirty="0" smtClean="0"/>
              <a:t>を維持</a:t>
            </a:r>
            <a:r>
              <a:rPr lang="ja-JP" altLang="en-US" sz="2400" dirty="0"/>
              <a:t>・</a:t>
            </a:r>
            <a:r>
              <a:rPr lang="ja-JP" altLang="en-US" sz="2400" dirty="0" smtClean="0"/>
              <a:t>向上したい</a:t>
            </a:r>
            <a:endParaRPr lang="en-US" altLang="ja-JP" sz="2400" dirty="0"/>
          </a:p>
          <a:p>
            <a:r>
              <a:rPr lang="ja-JP" altLang="en-US" sz="2400" dirty="0"/>
              <a:t>・報酬を過大評価し</a:t>
            </a:r>
            <a:r>
              <a:rPr lang="ja-JP" altLang="en-US" sz="2400" dirty="0" smtClean="0"/>
              <a:t>、広い</a:t>
            </a:r>
            <a:r>
              <a:rPr lang="ja-JP" altLang="en-US" sz="2400" dirty="0"/>
              <a:t>視野</a:t>
            </a:r>
            <a:r>
              <a:rPr lang="ja-JP" altLang="en-US" sz="2400" dirty="0" smtClean="0"/>
              <a:t>で</a:t>
            </a:r>
            <a:endParaRPr lang="en-US" altLang="ja-JP" sz="2400" dirty="0" smtClean="0"/>
          </a:p>
          <a:p>
            <a:r>
              <a:rPr lang="ja-JP" altLang="en-US" sz="2400" dirty="0"/>
              <a:t>　</a:t>
            </a:r>
            <a:r>
              <a:rPr lang="ja-JP" altLang="en-US" sz="2400" dirty="0" smtClean="0"/>
              <a:t>フレキシブル</a:t>
            </a:r>
            <a:r>
              <a:rPr lang="ja-JP" altLang="en-US" sz="2400" dirty="0"/>
              <a:t>に物事を考える。</a:t>
            </a:r>
            <a:endParaRPr lang="en-US" altLang="ja-JP" sz="2400" dirty="0"/>
          </a:p>
          <a:p>
            <a:r>
              <a:rPr lang="ja-JP" altLang="en-US" sz="2400" dirty="0"/>
              <a:t>・製品に対して期待を持つ。</a:t>
            </a:r>
            <a:endParaRPr lang="en-US" altLang="ja-JP" sz="2400" dirty="0"/>
          </a:p>
          <a:p>
            <a:r>
              <a:rPr lang="ja-JP" altLang="en-US" sz="1600" dirty="0">
                <a:solidFill>
                  <a:schemeClr val="bg1"/>
                </a:solidFill>
              </a:rPr>
              <a:t>　　　　　</a:t>
            </a:r>
            <a:endParaRPr kumimoji="1" lang="ja-JP" altLang="en-US" sz="16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="" xmlns:a16="http://schemas.microsoft.com/office/drawing/2014/main" id="{211C6D37-DB29-41A7-859E-C6186EB258E3}"/>
              </a:ext>
            </a:extLst>
          </p:cNvPr>
          <p:cNvSpPr txBox="1"/>
          <p:nvPr/>
        </p:nvSpPr>
        <p:spPr>
          <a:xfrm>
            <a:off x="4788024" y="2996952"/>
            <a:ext cx="5400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■消費者の行動の</a:t>
            </a:r>
            <a:r>
              <a:rPr lang="ja-JP" altLang="en-US" sz="3200" dirty="0" smtClean="0"/>
              <a:t>特徴</a:t>
            </a:r>
            <a:endParaRPr lang="en-US" altLang="ja-JP" sz="2400" dirty="0" smtClean="0"/>
          </a:p>
          <a:p>
            <a:r>
              <a:rPr lang="ja-JP" altLang="en-US" sz="2400" dirty="0" smtClean="0"/>
              <a:t>・</a:t>
            </a:r>
            <a:r>
              <a:rPr lang="ja-JP" altLang="en-US" sz="2400" dirty="0"/>
              <a:t>高額商品を買う傾向がある</a:t>
            </a:r>
            <a:endParaRPr lang="en-US" altLang="ja-JP" sz="2400" dirty="0"/>
          </a:p>
          <a:p>
            <a:r>
              <a:rPr lang="ja-JP" altLang="en-US" sz="2400" dirty="0"/>
              <a:t>・質を重視する</a:t>
            </a:r>
            <a:endParaRPr lang="en-US" altLang="ja-JP" sz="2400" dirty="0"/>
          </a:p>
          <a:p>
            <a:r>
              <a:rPr lang="ja-JP" altLang="en-US" sz="2400" dirty="0"/>
              <a:t>・じっくりその場で</a:t>
            </a:r>
            <a:endParaRPr lang="en-US" altLang="ja-JP" sz="2400" dirty="0"/>
          </a:p>
          <a:p>
            <a:r>
              <a:rPr lang="ja-JP" altLang="en-US" sz="2400" dirty="0"/>
              <a:t>　パッケージを読みそう</a:t>
            </a:r>
            <a:endParaRPr lang="en-US" altLang="ja-JP" sz="2400" dirty="0"/>
          </a:p>
          <a:p>
            <a:r>
              <a:rPr lang="ja-JP" altLang="en-US" sz="2400" dirty="0"/>
              <a:t>・普段買わないよう</a:t>
            </a:r>
            <a:r>
              <a:rPr lang="ja-JP" altLang="en-US" sz="2400" dirty="0" smtClean="0"/>
              <a:t>な</a:t>
            </a:r>
            <a:endParaRPr lang="en-US" altLang="ja-JP" sz="2400" dirty="0" smtClean="0"/>
          </a:p>
          <a:p>
            <a:r>
              <a:rPr lang="ja-JP" altLang="en-US" sz="2400" dirty="0" smtClean="0"/>
              <a:t>　商品</a:t>
            </a:r>
            <a:r>
              <a:rPr lang="ja-JP" altLang="en-US" sz="2400" dirty="0"/>
              <a:t>に</a:t>
            </a:r>
            <a:r>
              <a:rPr lang="ja-JP" altLang="en-US" sz="2400" dirty="0" smtClean="0"/>
              <a:t>もチャレンジ</a:t>
            </a:r>
            <a:r>
              <a:rPr lang="ja-JP" altLang="en-US" sz="2400" dirty="0"/>
              <a:t>しそう</a:t>
            </a:r>
            <a:endParaRPr lang="en-US" altLang="ja-JP" sz="2400" dirty="0"/>
          </a:p>
          <a:p>
            <a:endParaRPr kumimoji="1" lang="ja-JP" altLang="en-US" sz="2400" dirty="0"/>
          </a:p>
        </p:txBody>
      </p:sp>
      <p:pic>
        <p:nvPicPr>
          <p:cNvPr id="16" name="Picture 2">
            <a:extLst>
              <a:ext uri="{FF2B5EF4-FFF2-40B4-BE49-F238E27FC236}">
                <a16:creationId xmlns="" xmlns:a16="http://schemas.microsoft.com/office/drawing/2014/main" id="{472D40F1-D44B-4C29-9050-24FAFE0B7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テキスト ボックス 17"/>
          <p:cNvSpPr txBox="1"/>
          <p:nvPr/>
        </p:nvSpPr>
        <p:spPr>
          <a:xfrm>
            <a:off x="35278" y="532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 smtClean="0"/>
              <a:t>仮説導出</a:t>
            </a:r>
            <a:endParaRPr kumimoji="1" lang="ja-JP" altLang="en-US" sz="4800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="" xmlns:a16="http://schemas.microsoft.com/office/drawing/2014/main" id="{1F0E42DE-8542-4113-81F3-AB174F79BC6A}"/>
              </a:ext>
            </a:extLst>
          </p:cNvPr>
          <p:cNvSpPr txBox="1"/>
          <p:nvPr/>
        </p:nvSpPr>
        <p:spPr>
          <a:xfrm>
            <a:off x="3323308" y="61173"/>
            <a:ext cx="6354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/>
              <a:t>『【</a:t>
            </a:r>
            <a:r>
              <a:rPr lang="en-US" altLang="ja-JP" sz="1200" b="1" dirty="0"/>
              <a:t>ANA </a:t>
            </a:r>
            <a:r>
              <a:rPr lang="ja-JP" altLang="en-US" sz="1200" dirty="0"/>
              <a:t>クラウンプラザホテル</a:t>
            </a:r>
            <a:r>
              <a:rPr lang="en-US" altLang="ja-JP" sz="1200" dirty="0"/>
              <a:t>】 </a:t>
            </a:r>
            <a:r>
              <a:rPr lang="ja-JP" altLang="en-US" sz="1200" dirty="0"/>
              <a:t>ビジネスパーソン</a:t>
            </a:r>
            <a:r>
              <a:rPr lang="ja-JP" altLang="en-US" sz="1200" dirty="0" smtClean="0"/>
              <a:t>のライフスタイル</a:t>
            </a:r>
            <a:r>
              <a:rPr lang="ja-JP" altLang="en-US" sz="1200" dirty="0"/>
              <a:t>に</a:t>
            </a:r>
            <a:r>
              <a:rPr lang="ja-JP" altLang="en-US" sz="1200" dirty="0" smtClean="0"/>
              <a:t>関する</a:t>
            </a:r>
            <a:endParaRPr lang="en-US" altLang="ja-JP" sz="1200" dirty="0" smtClean="0"/>
          </a:p>
          <a:p>
            <a:r>
              <a:rPr lang="en-US" altLang="ja-JP" sz="1200" b="1" dirty="0" smtClean="0"/>
              <a:t>1,000 </a:t>
            </a:r>
            <a:r>
              <a:rPr lang="ja-JP" altLang="en-US" sz="1200" dirty="0"/>
              <a:t>名調査レポート</a:t>
            </a:r>
            <a:r>
              <a:rPr lang="en-US" altLang="ja-JP" sz="1200" dirty="0"/>
              <a:t>』</a:t>
            </a:r>
          </a:p>
          <a:p>
            <a:r>
              <a:rPr lang="en-US" altLang="ja-JP" sz="1200" dirty="0"/>
              <a:t>『</a:t>
            </a:r>
            <a:r>
              <a:rPr lang="ja-JP" altLang="en-US" sz="1200" dirty="0"/>
              <a:t>女ゴコロマーケティング研究所</a:t>
            </a:r>
            <a:r>
              <a:rPr lang="en-US" altLang="ja-JP" sz="1200" dirty="0" smtClean="0"/>
              <a:t>』</a:t>
            </a:r>
          </a:p>
          <a:p>
            <a:r>
              <a:rPr lang="en-US" altLang="ja-JP" sz="1200" dirty="0" smtClean="0"/>
              <a:t>『</a:t>
            </a:r>
            <a:r>
              <a:rPr lang="ja-JP" altLang="en-US" sz="1200" dirty="0" smtClean="0"/>
              <a:t>温かい認知の心理学</a:t>
            </a:r>
            <a:r>
              <a:rPr lang="en-US" altLang="ja-JP" sz="1200" dirty="0" smtClean="0"/>
              <a:t>』</a:t>
            </a:r>
            <a:endParaRPr kumimoji="1" lang="ja-JP" altLang="en-US" sz="1200" dirty="0"/>
          </a:p>
        </p:txBody>
      </p:sp>
      <p:sp>
        <p:nvSpPr>
          <p:cNvPr id="2" name="角丸四角形吹き出し 1"/>
          <p:cNvSpPr/>
          <p:nvPr/>
        </p:nvSpPr>
        <p:spPr>
          <a:xfrm>
            <a:off x="293936" y="871966"/>
            <a:ext cx="3629992" cy="1058981"/>
          </a:xfrm>
          <a:prstGeom prst="wedgeRoundRectCallout">
            <a:avLst>
              <a:gd name="adj1" fmla="val -1941"/>
              <a:gd name="adj2" fmla="val 46910"/>
              <a:gd name="adj3" fmla="val 16667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</a:rPr>
              <a:t>ポジティブ衝動買い層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146698" y="1109068"/>
            <a:ext cx="42611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/>
              <a:t>＝</a:t>
            </a:r>
            <a:r>
              <a:rPr lang="ja-JP" altLang="en-US" sz="4000" u="sng" dirty="0" smtClean="0"/>
              <a:t>純粋衝動買い層</a:t>
            </a:r>
            <a:endParaRPr kumimoji="1" lang="ja-JP" altLang="en-US" sz="4000" u="sng" dirty="0"/>
          </a:p>
        </p:txBody>
      </p:sp>
      <p:cxnSp>
        <p:nvCxnSpPr>
          <p:cNvPr id="34" name="直線矢印コネクタ 33"/>
          <p:cNvCxnSpPr/>
          <p:nvPr/>
        </p:nvCxnSpPr>
        <p:spPr>
          <a:xfrm flipV="1">
            <a:off x="5652120" y="1700808"/>
            <a:ext cx="0" cy="108012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/>
          <p:cNvSpPr txBox="1"/>
          <p:nvPr/>
        </p:nvSpPr>
        <p:spPr>
          <a:xfrm>
            <a:off x="1816698" y="5988955"/>
            <a:ext cx="59426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/>
              <a:t>☞</a:t>
            </a:r>
            <a:r>
              <a:rPr lang="ja-JP" altLang="en-US" sz="4000" u="sng" dirty="0"/>
              <a:t>特別感・高級感</a:t>
            </a:r>
            <a:r>
              <a:rPr lang="ja-JP" altLang="en-US" sz="4000" u="sng" dirty="0" smtClean="0"/>
              <a:t>アピール</a:t>
            </a:r>
            <a:endParaRPr lang="en-US" altLang="ja-JP" sz="4000" u="sng" dirty="0"/>
          </a:p>
        </p:txBody>
      </p:sp>
    </p:spTree>
    <p:extLst>
      <p:ext uri="{BB962C8B-B14F-4D97-AF65-F5344CB8AC3E}">
        <p14:creationId xmlns:p14="http://schemas.microsoft.com/office/powerpoint/2010/main" val="236512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角丸四角形吹き出し 5"/>
          <p:cNvSpPr/>
          <p:nvPr/>
        </p:nvSpPr>
        <p:spPr>
          <a:xfrm>
            <a:off x="35277" y="2780928"/>
            <a:ext cx="9094899" cy="3168352"/>
          </a:xfrm>
          <a:prstGeom prst="wedgeRoundRectCallout">
            <a:avLst>
              <a:gd name="adj1" fmla="val 5884"/>
              <a:gd name="adj2" fmla="val -4784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D9F79DCF-896B-407E-BC69-7164B377F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="" xmlns:a16="http://schemas.microsoft.com/office/drawing/2014/main" id="{092B97B0-4D27-4383-9450-EB4F072F2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27</a:t>
            </a:fld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="" xmlns:a16="http://schemas.microsoft.com/office/drawing/2014/main" id="{0C83F3DA-B479-4D3E-BABF-3D6452F6CA10}"/>
              </a:ext>
            </a:extLst>
          </p:cNvPr>
          <p:cNvSpPr txBox="1"/>
          <p:nvPr/>
        </p:nvSpPr>
        <p:spPr>
          <a:xfrm>
            <a:off x="35278" y="2996952"/>
            <a:ext cx="496877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/>
              <a:t>■</a:t>
            </a:r>
            <a:r>
              <a:rPr lang="ja-JP" altLang="en-US" sz="3200" dirty="0"/>
              <a:t>消費者自身の</a:t>
            </a:r>
            <a:r>
              <a:rPr lang="ja-JP" altLang="en-US" sz="3200" dirty="0" smtClean="0"/>
              <a:t>特徴</a:t>
            </a:r>
            <a:endParaRPr lang="en-US" altLang="ja-JP" sz="2400" dirty="0" smtClean="0"/>
          </a:p>
          <a:p>
            <a:r>
              <a:rPr lang="ja-JP" altLang="en-US" sz="2400" dirty="0" smtClean="0"/>
              <a:t>・</a:t>
            </a:r>
            <a:r>
              <a:rPr lang="ja-JP" altLang="en-US" sz="2400" dirty="0"/>
              <a:t>ネガティブ感情から脱却したい</a:t>
            </a:r>
            <a:endParaRPr lang="en-US" altLang="ja-JP" sz="2400" dirty="0"/>
          </a:p>
          <a:p>
            <a:r>
              <a:rPr lang="ja-JP" altLang="en-US" sz="2400" dirty="0"/>
              <a:t>・視野が狭く</a:t>
            </a:r>
            <a:r>
              <a:rPr lang="ja-JP" altLang="en-US" sz="2400" dirty="0" smtClean="0"/>
              <a:t>、冒険的</a:t>
            </a:r>
            <a:r>
              <a:rPr lang="ja-JP" altLang="en-US" sz="2400" dirty="0"/>
              <a:t>な買い物はせず</a:t>
            </a:r>
            <a:endParaRPr lang="en-US" altLang="ja-JP" sz="2400" dirty="0"/>
          </a:p>
          <a:p>
            <a:r>
              <a:rPr lang="ja-JP" altLang="en-US" sz="2400" dirty="0"/>
              <a:t>　安定感のある商品を求める。</a:t>
            </a:r>
            <a:endParaRPr lang="en-US" altLang="ja-JP" sz="2400" dirty="0"/>
          </a:p>
          <a:p>
            <a:r>
              <a:rPr lang="ja-JP" altLang="en-US" sz="2400" dirty="0"/>
              <a:t>・その商品に対して低関与</a:t>
            </a:r>
            <a:endParaRPr lang="en-US" altLang="ja-JP" sz="2400" dirty="0"/>
          </a:p>
          <a:p>
            <a:r>
              <a:rPr lang="ja-JP" altLang="en-US" dirty="0"/>
              <a:t>　　　　　</a:t>
            </a:r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="" xmlns:a16="http://schemas.microsoft.com/office/drawing/2014/main" id="{211C6D37-DB29-41A7-859E-C6186EB258E3}"/>
              </a:ext>
            </a:extLst>
          </p:cNvPr>
          <p:cNvSpPr txBox="1"/>
          <p:nvPr/>
        </p:nvSpPr>
        <p:spPr>
          <a:xfrm>
            <a:off x="4788024" y="2996952"/>
            <a:ext cx="5400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/>
              <a:t>■消費者の行動の</a:t>
            </a:r>
            <a:r>
              <a:rPr lang="ja-JP" altLang="en-US" sz="3200" dirty="0" smtClean="0"/>
              <a:t>特徴</a:t>
            </a:r>
            <a:endParaRPr lang="en-US" altLang="ja-JP" sz="2400" dirty="0" smtClean="0"/>
          </a:p>
          <a:p>
            <a:r>
              <a:rPr lang="ja-JP" altLang="en-US" sz="2400" dirty="0" smtClean="0"/>
              <a:t>・</a:t>
            </a:r>
            <a:r>
              <a:rPr lang="ja-JP" altLang="en-US" sz="2400" dirty="0"/>
              <a:t>低額商品を買う傾向がある</a:t>
            </a:r>
            <a:endParaRPr lang="en-US" altLang="ja-JP" sz="2400" dirty="0"/>
          </a:p>
          <a:p>
            <a:r>
              <a:rPr lang="ja-JP" altLang="en-US" sz="2400" dirty="0"/>
              <a:t>・量を</a:t>
            </a:r>
            <a:r>
              <a:rPr lang="ja-JP" altLang="en-US" sz="2400" dirty="0" smtClean="0"/>
              <a:t>買う</a:t>
            </a:r>
            <a:endParaRPr lang="en-US" altLang="ja-JP" sz="2400" dirty="0" smtClean="0"/>
          </a:p>
          <a:p>
            <a:r>
              <a:rPr lang="ja-JP" altLang="en-US" sz="2400" dirty="0"/>
              <a:t>・普段</a:t>
            </a:r>
            <a:r>
              <a:rPr lang="ja-JP" altLang="en-US" sz="2400" dirty="0" smtClean="0"/>
              <a:t>買わない商品</a:t>
            </a:r>
            <a:r>
              <a:rPr lang="ja-JP" altLang="en-US" sz="2400" dirty="0"/>
              <a:t>は買わない</a:t>
            </a:r>
            <a:endParaRPr lang="en-US" altLang="ja-JP" sz="2400" dirty="0"/>
          </a:p>
          <a:p>
            <a:r>
              <a:rPr lang="ja-JP" altLang="en-US" sz="2400" dirty="0" smtClean="0"/>
              <a:t>　→パッケージをあまり</a:t>
            </a:r>
            <a:endParaRPr lang="en-US" altLang="ja-JP" sz="2400" dirty="0" smtClean="0"/>
          </a:p>
          <a:p>
            <a:r>
              <a:rPr lang="ja-JP" altLang="en-US" sz="2400" dirty="0"/>
              <a:t>　</a:t>
            </a:r>
            <a:r>
              <a:rPr lang="ja-JP" altLang="en-US" sz="2400" dirty="0" smtClean="0"/>
              <a:t>　　読まなさそう</a:t>
            </a:r>
            <a:endParaRPr lang="en-US" altLang="ja-JP" sz="2400" dirty="0"/>
          </a:p>
          <a:p>
            <a:endParaRPr kumimoji="1" lang="ja-JP" altLang="en-US" sz="2400" dirty="0"/>
          </a:p>
        </p:txBody>
      </p:sp>
      <p:pic>
        <p:nvPicPr>
          <p:cNvPr id="16" name="Picture 2">
            <a:extLst>
              <a:ext uri="{FF2B5EF4-FFF2-40B4-BE49-F238E27FC236}">
                <a16:creationId xmlns="" xmlns:a16="http://schemas.microsoft.com/office/drawing/2014/main" id="{472D40F1-D44B-4C29-9050-24FAFE0B7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テキスト ボックス 17"/>
          <p:cNvSpPr txBox="1"/>
          <p:nvPr/>
        </p:nvSpPr>
        <p:spPr>
          <a:xfrm>
            <a:off x="35278" y="532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 smtClean="0"/>
              <a:t>仮説導出</a:t>
            </a:r>
            <a:endParaRPr kumimoji="1" lang="ja-JP" altLang="en-US" sz="4800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="" xmlns:a16="http://schemas.microsoft.com/office/drawing/2014/main" id="{1F0E42DE-8542-4113-81F3-AB174F79BC6A}"/>
              </a:ext>
            </a:extLst>
          </p:cNvPr>
          <p:cNvSpPr txBox="1"/>
          <p:nvPr/>
        </p:nvSpPr>
        <p:spPr>
          <a:xfrm>
            <a:off x="3323308" y="61173"/>
            <a:ext cx="6354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/>
              <a:t>『【</a:t>
            </a:r>
            <a:r>
              <a:rPr lang="en-US" altLang="ja-JP" sz="1200" b="1" dirty="0"/>
              <a:t>ANA </a:t>
            </a:r>
            <a:r>
              <a:rPr lang="ja-JP" altLang="en-US" sz="1200" dirty="0"/>
              <a:t>クラウンプラザホテル</a:t>
            </a:r>
            <a:r>
              <a:rPr lang="en-US" altLang="ja-JP" sz="1200" dirty="0"/>
              <a:t>】 </a:t>
            </a:r>
            <a:r>
              <a:rPr lang="ja-JP" altLang="en-US" sz="1200" dirty="0"/>
              <a:t>ビジネスパーソン</a:t>
            </a:r>
            <a:r>
              <a:rPr lang="ja-JP" altLang="en-US" sz="1200" dirty="0" smtClean="0"/>
              <a:t>のライフスタイル</a:t>
            </a:r>
            <a:r>
              <a:rPr lang="ja-JP" altLang="en-US" sz="1200" dirty="0"/>
              <a:t>に</a:t>
            </a:r>
            <a:r>
              <a:rPr lang="ja-JP" altLang="en-US" sz="1200" dirty="0" smtClean="0"/>
              <a:t>関する</a:t>
            </a:r>
            <a:endParaRPr lang="en-US" altLang="ja-JP" sz="1200" dirty="0" smtClean="0"/>
          </a:p>
          <a:p>
            <a:r>
              <a:rPr lang="en-US" altLang="ja-JP" sz="1200" b="1" dirty="0" smtClean="0"/>
              <a:t>1,000 </a:t>
            </a:r>
            <a:r>
              <a:rPr lang="ja-JP" altLang="en-US" sz="1200" dirty="0"/>
              <a:t>名調査レポート</a:t>
            </a:r>
            <a:r>
              <a:rPr lang="en-US" altLang="ja-JP" sz="1200" dirty="0"/>
              <a:t>』</a:t>
            </a:r>
          </a:p>
          <a:p>
            <a:r>
              <a:rPr lang="en-US" altLang="ja-JP" sz="1200" dirty="0"/>
              <a:t>『</a:t>
            </a:r>
            <a:r>
              <a:rPr lang="ja-JP" altLang="en-US" sz="1200" dirty="0"/>
              <a:t>女ゴコロマーケティング研究所</a:t>
            </a:r>
            <a:r>
              <a:rPr lang="en-US" altLang="ja-JP" sz="1200" dirty="0" smtClean="0"/>
              <a:t>』</a:t>
            </a:r>
          </a:p>
          <a:p>
            <a:r>
              <a:rPr lang="en-US" altLang="ja-JP" sz="1200" dirty="0" smtClean="0"/>
              <a:t>『</a:t>
            </a:r>
            <a:r>
              <a:rPr lang="ja-JP" altLang="en-US" sz="1200" dirty="0" smtClean="0"/>
              <a:t>温かい認知の心理学</a:t>
            </a:r>
            <a:r>
              <a:rPr lang="en-US" altLang="ja-JP" sz="1200" dirty="0" smtClean="0"/>
              <a:t>』</a:t>
            </a:r>
            <a:endParaRPr kumimoji="1" lang="ja-JP" altLang="en-US" sz="1200" dirty="0"/>
          </a:p>
        </p:txBody>
      </p:sp>
      <p:sp>
        <p:nvSpPr>
          <p:cNvPr id="2" name="角丸四角形吹き出し 1"/>
          <p:cNvSpPr/>
          <p:nvPr/>
        </p:nvSpPr>
        <p:spPr>
          <a:xfrm>
            <a:off x="293936" y="871966"/>
            <a:ext cx="3629992" cy="1058981"/>
          </a:xfrm>
          <a:prstGeom prst="wedgeRoundRectCallout">
            <a:avLst>
              <a:gd name="adj1" fmla="val -1941"/>
              <a:gd name="adj2" fmla="val 46910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 smtClean="0">
                <a:solidFill>
                  <a:schemeClr val="tx1"/>
                </a:solidFill>
              </a:rPr>
              <a:t>ネガティブ</a:t>
            </a:r>
            <a:r>
              <a:rPr lang="ja-JP" altLang="en-US" sz="2800" dirty="0">
                <a:solidFill>
                  <a:schemeClr val="tx1"/>
                </a:solidFill>
              </a:rPr>
              <a:t>衝動買い層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146698" y="1109068"/>
            <a:ext cx="31902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/>
              <a:t>＝</a:t>
            </a:r>
            <a:r>
              <a:rPr lang="ja-JP" altLang="en-US" sz="4000" u="sng" dirty="0" smtClean="0"/>
              <a:t>ヤケ買い層</a:t>
            </a:r>
            <a:endParaRPr kumimoji="1" lang="ja-JP" altLang="en-US" sz="4000" u="sng" dirty="0"/>
          </a:p>
        </p:txBody>
      </p:sp>
      <p:cxnSp>
        <p:nvCxnSpPr>
          <p:cNvPr id="12" name="直線矢印コネクタ 11"/>
          <p:cNvCxnSpPr/>
          <p:nvPr/>
        </p:nvCxnSpPr>
        <p:spPr>
          <a:xfrm flipV="1">
            <a:off x="5652120" y="1700808"/>
            <a:ext cx="0" cy="108012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/>
          <p:cNvSpPr txBox="1"/>
          <p:nvPr/>
        </p:nvSpPr>
        <p:spPr>
          <a:xfrm>
            <a:off x="126589" y="5964642"/>
            <a:ext cx="93228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/>
              <a:t>☞</a:t>
            </a:r>
            <a:r>
              <a:rPr lang="ja-JP" altLang="en-US" sz="3200" u="sng" dirty="0"/>
              <a:t>ぱっと見て印象がよく</a:t>
            </a:r>
            <a:r>
              <a:rPr lang="ja-JP" altLang="en-US" sz="3200" u="sng" dirty="0" smtClean="0"/>
              <a:t>、なじみ</a:t>
            </a:r>
            <a:r>
              <a:rPr lang="ja-JP" altLang="en-US" sz="3200" u="sng" dirty="0"/>
              <a:t>のある感</a:t>
            </a:r>
            <a:r>
              <a:rPr lang="ja-JP" altLang="en-US" sz="3200" u="sng" dirty="0" smtClean="0"/>
              <a:t>アピール</a:t>
            </a:r>
            <a:endParaRPr lang="ja-JP" altLang="en-US" sz="3200" u="sng" dirty="0"/>
          </a:p>
        </p:txBody>
      </p:sp>
    </p:spTree>
    <p:extLst>
      <p:ext uri="{BB962C8B-B14F-4D97-AF65-F5344CB8AC3E}">
        <p14:creationId xmlns:p14="http://schemas.microsoft.com/office/powerpoint/2010/main" val="70800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28</a:t>
            </a:fld>
            <a:endParaRPr kumimoji="1" lang="ja-JP" altLang="en-US"/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742A10B8-ECF4-4A98-AD4E-4ECAADA6C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35278" y="53218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 smtClean="0"/>
              <a:t>仮説①</a:t>
            </a:r>
            <a:endParaRPr kumimoji="1" lang="ja-JP" altLang="en-US" sz="48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316563" y="1844824"/>
            <a:ext cx="677627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dirty="0" smtClean="0"/>
              <a:t>ポジティブ衝動買い層は</a:t>
            </a:r>
            <a:endParaRPr lang="en-US" altLang="ja-JP" sz="4400" dirty="0" smtClean="0"/>
          </a:p>
          <a:p>
            <a:pPr algn="ctr"/>
            <a:r>
              <a:rPr lang="ja-JP" altLang="en-US" sz="4400" dirty="0" smtClean="0"/>
              <a:t>純粋衝動買い層、</a:t>
            </a:r>
            <a:endParaRPr lang="en-US" altLang="ja-JP" sz="4400" dirty="0" smtClean="0"/>
          </a:p>
          <a:p>
            <a:pPr algn="ctr"/>
            <a:r>
              <a:rPr lang="ja-JP" altLang="en-US" sz="4400" dirty="0" smtClean="0"/>
              <a:t>ネガティブ衝動買い層は</a:t>
            </a:r>
            <a:endParaRPr lang="en-US" altLang="ja-JP" sz="4400" dirty="0" smtClean="0"/>
          </a:p>
          <a:p>
            <a:pPr algn="ctr"/>
            <a:r>
              <a:rPr lang="ja-JP" altLang="en-US" sz="4400" dirty="0" smtClean="0"/>
              <a:t>ヤケ買い層である</a:t>
            </a:r>
            <a:endParaRPr kumimoji="1" lang="ja-JP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12010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EC29C8BC-F40C-4F21-8269-AC519E19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="" xmlns:a16="http://schemas.microsoft.com/office/drawing/2014/main" id="{4298B39C-9139-49DB-8E17-8B33DAB5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29</a:t>
            </a:fld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="" xmlns:a16="http://schemas.microsoft.com/office/drawing/2014/main" id="{57E1DA31-CA12-4C39-BD9F-DE6A1C26845D}"/>
              </a:ext>
            </a:extLst>
          </p:cNvPr>
          <p:cNvSpPr txBox="1"/>
          <p:nvPr/>
        </p:nvSpPr>
        <p:spPr>
          <a:xfrm>
            <a:off x="37654" y="1772816"/>
            <a:ext cx="92273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 smtClean="0"/>
              <a:t>ポジティブ衝動買い派には</a:t>
            </a:r>
            <a:endParaRPr lang="en-US" altLang="ja-JP" sz="3600" dirty="0"/>
          </a:p>
          <a:p>
            <a:pPr algn="ctr"/>
            <a:r>
              <a:rPr lang="ja-JP" altLang="en-US" sz="3600" dirty="0"/>
              <a:t>特別感・高級感</a:t>
            </a:r>
            <a:r>
              <a:rPr lang="ja-JP" altLang="en-US" sz="3600" dirty="0" smtClean="0"/>
              <a:t>要素が効果があり、</a:t>
            </a:r>
            <a:endParaRPr lang="en-US" altLang="ja-JP" sz="3600" dirty="0"/>
          </a:p>
          <a:p>
            <a:pPr algn="ctr"/>
            <a:r>
              <a:rPr lang="ja-JP" altLang="en-US" sz="3600" dirty="0" smtClean="0"/>
              <a:t>ネガティブ衝動買い派には</a:t>
            </a:r>
            <a:endParaRPr lang="en-US" altLang="ja-JP" sz="3600" dirty="0"/>
          </a:p>
          <a:p>
            <a:pPr algn="ctr"/>
            <a:r>
              <a:rPr lang="ja-JP" altLang="en-US" sz="3600" dirty="0"/>
              <a:t>ぱっと見て印象がよく</a:t>
            </a:r>
            <a:r>
              <a:rPr lang="ja-JP" altLang="en-US" sz="3600" dirty="0" smtClean="0"/>
              <a:t>、</a:t>
            </a:r>
            <a:endParaRPr lang="en-US" altLang="ja-JP" sz="3600" dirty="0" smtClean="0"/>
          </a:p>
          <a:p>
            <a:pPr algn="ctr"/>
            <a:r>
              <a:rPr lang="ja-JP" altLang="en-US" sz="3600" dirty="0" smtClean="0"/>
              <a:t>なじみのある要素を取り入れると</a:t>
            </a:r>
            <a:endParaRPr lang="en-US" altLang="ja-JP" sz="3600" dirty="0"/>
          </a:p>
          <a:p>
            <a:pPr algn="ctr"/>
            <a:r>
              <a:rPr lang="ja-JP" altLang="en-US" sz="3600" dirty="0" smtClean="0"/>
              <a:t>効果</a:t>
            </a:r>
            <a:r>
              <a:rPr lang="ja-JP" altLang="en-US" sz="3600" dirty="0"/>
              <a:t>がある。</a:t>
            </a:r>
            <a:endParaRPr lang="en-US" altLang="ja-JP" sz="3600" dirty="0"/>
          </a:p>
        </p:txBody>
      </p:sp>
      <p:pic>
        <p:nvPicPr>
          <p:cNvPr id="11" name="Picture 2">
            <a:extLst>
              <a:ext uri="{FF2B5EF4-FFF2-40B4-BE49-F238E27FC236}">
                <a16:creationId xmlns="" xmlns:a16="http://schemas.microsoft.com/office/drawing/2014/main" id="{742A10B8-ECF4-4A98-AD4E-4ECAADA6C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35278" y="53218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 smtClean="0"/>
              <a:t>仮説</a:t>
            </a:r>
            <a:r>
              <a:rPr lang="ja-JP" altLang="en-US" sz="4800" dirty="0" smtClean="0"/>
              <a:t>②</a:t>
            </a:r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20328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星 32 1"/>
          <p:cNvSpPr/>
          <p:nvPr/>
        </p:nvSpPr>
        <p:spPr>
          <a:xfrm>
            <a:off x="4706552" y="1377234"/>
            <a:ext cx="3456384" cy="3252959"/>
          </a:xfrm>
          <a:prstGeom prst="star32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E97A-3BFA-4268-9524-0389E1855797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665281" y="764703"/>
            <a:ext cx="5905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/>
              <a:t>こういう経験ありませんか</a:t>
            </a:r>
            <a:r>
              <a:rPr kumimoji="1" lang="en-US" altLang="ja-JP" sz="3600" dirty="0"/>
              <a:t>…</a:t>
            </a:r>
            <a:r>
              <a:rPr kumimoji="1" lang="ja-JP" altLang="en-US" sz="3600" dirty="0"/>
              <a:t>？</a:t>
            </a:r>
          </a:p>
        </p:txBody>
      </p:sp>
      <p:sp>
        <p:nvSpPr>
          <p:cNvPr id="10" name="AutoShape 2" descr="シロクマのイラスト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39578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テキスト ボックス 15"/>
          <p:cNvSpPr txBox="1"/>
          <p:nvPr/>
        </p:nvSpPr>
        <p:spPr>
          <a:xfrm>
            <a:off x="35278" y="53218"/>
            <a:ext cx="24561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はじめに</a:t>
            </a:r>
            <a:endParaRPr kumimoji="1" lang="ja-JP" altLang="en-US" sz="4800" dirty="0"/>
          </a:p>
        </p:txBody>
      </p:sp>
      <p:pic>
        <p:nvPicPr>
          <p:cNvPr id="13" name="Picture 2" descr="携帯で買い物をしている人のイラスト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71594" y="1659711"/>
            <a:ext cx="2350993" cy="257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ポテトチップスのイラスト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9686">
            <a:off x="6770340" y="2809192"/>
            <a:ext cx="923850" cy="105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肩ぐるまをしながらライブを観るカップルのイラスト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1362"/>
            <a:ext cx="2130648" cy="29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角丸四角形吹き出し 22"/>
          <p:cNvSpPr/>
          <p:nvPr/>
        </p:nvSpPr>
        <p:spPr>
          <a:xfrm>
            <a:off x="35278" y="3589190"/>
            <a:ext cx="3920628" cy="1712018"/>
          </a:xfrm>
          <a:prstGeom prst="wedgeRoundRectCallout">
            <a:avLst>
              <a:gd name="adj1" fmla="val 5473"/>
              <a:gd name="adj2" fmla="val -7413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今日はカレーに</a:t>
            </a:r>
            <a:endParaRPr kumimoji="1" lang="en-US" altLang="ja-JP" sz="28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するからその材料を</a:t>
            </a:r>
            <a:endParaRPr kumimoji="1" lang="en-US" altLang="ja-JP" sz="28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買いに行こう！</a:t>
            </a:r>
          </a:p>
        </p:txBody>
      </p:sp>
      <p:sp>
        <p:nvSpPr>
          <p:cNvPr id="7" name="角丸四角形吹き出し 6"/>
          <p:cNvSpPr/>
          <p:nvPr/>
        </p:nvSpPr>
        <p:spPr>
          <a:xfrm>
            <a:off x="4601135" y="4365104"/>
            <a:ext cx="4320480" cy="1872208"/>
          </a:xfrm>
          <a:prstGeom prst="wedgeRoundRectCallout">
            <a:avLst>
              <a:gd name="adj1" fmla="val 5473"/>
              <a:gd name="adj2" fmla="val -7413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</a:rPr>
              <a:t>なん</a:t>
            </a:r>
            <a:r>
              <a:rPr lang="ja-JP" altLang="en-US" sz="2800" dirty="0" err="1">
                <a:solidFill>
                  <a:schemeClr val="tx1"/>
                </a:solidFill>
              </a:rPr>
              <a:t>だ</a:t>
            </a:r>
            <a:r>
              <a:rPr lang="ja-JP" altLang="en-US" sz="2800" dirty="0">
                <a:solidFill>
                  <a:schemeClr val="tx1"/>
                </a:solidFill>
              </a:rPr>
              <a:t>このお菓子！</a:t>
            </a:r>
            <a:endParaRPr lang="en-US" altLang="ja-JP" sz="28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おいしそう！！！</a:t>
            </a:r>
            <a:endParaRPr lang="en-US" altLang="ja-JP" sz="28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買っちゃ</a:t>
            </a:r>
            <a:r>
              <a:rPr kumimoji="1" lang="ja-JP" altLang="en-US" sz="2800" dirty="0" err="1">
                <a:solidFill>
                  <a:schemeClr val="tx1"/>
                </a:solidFill>
              </a:rPr>
              <a:t>お</a:t>
            </a:r>
            <a:r>
              <a:rPr kumimoji="1" lang="ja-JP" altLang="en-US" sz="2800" dirty="0">
                <a:solidFill>
                  <a:schemeClr val="tx1"/>
                </a:solidFill>
              </a:rPr>
              <a:t>！</a:t>
            </a:r>
          </a:p>
        </p:txBody>
      </p:sp>
      <p:sp>
        <p:nvSpPr>
          <p:cNvPr id="18" name="右矢印 17"/>
          <p:cNvSpPr/>
          <p:nvPr/>
        </p:nvSpPr>
        <p:spPr>
          <a:xfrm rot="941188">
            <a:off x="2596089" y="2353739"/>
            <a:ext cx="2109735" cy="1080120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/>
        </p:nvSpPr>
        <p:spPr>
          <a:xfrm rot="1002783">
            <a:off x="2890662" y="1997847"/>
            <a:ext cx="1343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しかし</a:t>
            </a:r>
            <a:r>
              <a:rPr kumimoji="1" lang="en-US" altLang="ja-JP" sz="2800" dirty="0"/>
              <a:t>…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788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30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5278" y="53218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 smtClean="0"/>
              <a:t>検証</a:t>
            </a:r>
            <a:r>
              <a:rPr kumimoji="1" lang="ja-JP" altLang="en-US" sz="4800" dirty="0" smtClean="0"/>
              <a:t>①</a:t>
            </a:r>
            <a:endParaRPr kumimoji="1" lang="ja-JP" altLang="en-US" sz="48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-108520" y="837287"/>
            <a:ext cx="9438802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200" dirty="0" smtClean="0"/>
              <a:t>ポジティブ・ネガティブな架空の話をそれぞれ作</a:t>
            </a:r>
            <a:r>
              <a:rPr lang="ja-JP" altLang="en-US" sz="3200" dirty="0" smtClean="0"/>
              <a:t>り、</a:t>
            </a:r>
            <a:endParaRPr lang="en-US" altLang="ja-JP" sz="3200" dirty="0" smtClean="0"/>
          </a:p>
          <a:p>
            <a:pPr algn="ctr"/>
            <a:r>
              <a:rPr lang="ja-JP" altLang="en-US" sz="3200" dirty="0" smtClean="0"/>
              <a:t>その状況を想定してもらいながら質問に答えてもらう</a:t>
            </a:r>
            <a:endParaRPr lang="en-US" altLang="ja-JP" sz="3200" dirty="0" smtClean="0"/>
          </a:p>
          <a:p>
            <a:pPr algn="ctr"/>
            <a:r>
              <a:rPr lang="ja-JP" altLang="en-US" sz="3200" dirty="0" smtClean="0"/>
              <a:t>☟</a:t>
            </a:r>
            <a:endParaRPr lang="en-US" altLang="ja-JP" sz="3200" dirty="0" smtClean="0"/>
          </a:p>
          <a:p>
            <a:pPr algn="ctr"/>
            <a:r>
              <a:rPr kumimoji="1" lang="ja-JP" altLang="en-US" sz="3200" dirty="0" smtClean="0"/>
              <a:t>回答に</a:t>
            </a:r>
            <a:endParaRPr kumimoji="1" lang="en-US" altLang="ja-JP" sz="3200" dirty="0" smtClean="0"/>
          </a:p>
          <a:p>
            <a:pPr algn="ctr"/>
            <a:r>
              <a:rPr kumimoji="1" lang="ja-JP" altLang="en-US" sz="3200" dirty="0" smtClean="0"/>
              <a:t>純粋な衝動買いの要素が多いか</a:t>
            </a:r>
            <a:endParaRPr kumimoji="1" lang="en-US" altLang="ja-JP" sz="3200" dirty="0" smtClean="0"/>
          </a:p>
          <a:p>
            <a:pPr algn="ctr"/>
            <a:r>
              <a:rPr lang="ja-JP" altLang="en-US" sz="3200" dirty="0"/>
              <a:t>ヤケ</a:t>
            </a:r>
            <a:r>
              <a:rPr lang="ja-JP" altLang="en-US" sz="3200" dirty="0" smtClean="0"/>
              <a:t>買い要素が多いのかを</a:t>
            </a:r>
            <a:endParaRPr lang="en-US" altLang="ja-JP" sz="3200" dirty="0" smtClean="0"/>
          </a:p>
          <a:p>
            <a:pPr algn="ctr"/>
            <a:r>
              <a:rPr lang="ja-JP" altLang="en-US" sz="3200" dirty="0"/>
              <a:t>検証</a:t>
            </a:r>
            <a:r>
              <a:rPr lang="ja-JP" altLang="en-US" sz="3200" dirty="0" smtClean="0"/>
              <a:t>する</a:t>
            </a:r>
            <a:endParaRPr lang="en-US" altLang="ja-JP" sz="3200" dirty="0" smtClean="0"/>
          </a:p>
          <a:p>
            <a:pPr algn="ctr"/>
            <a:r>
              <a:rPr lang="ja-JP" altLang="en-US" sz="3200" dirty="0" smtClean="0"/>
              <a:t>（結果の差が有意かどうかをカイ</a:t>
            </a:r>
            <a:r>
              <a:rPr lang="en-US" altLang="ja-JP" sz="3200" dirty="0" smtClean="0"/>
              <a:t>2</a:t>
            </a:r>
            <a:r>
              <a:rPr lang="ja-JP" altLang="en-US" sz="3200" dirty="0" smtClean="0"/>
              <a:t>乗検定にかける）</a:t>
            </a:r>
            <a:endParaRPr lang="en-US" altLang="ja-JP" sz="3200" dirty="0" smtClean="0"/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742A10B8-ECF4-4A98-AD4E-4ECAADA6C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817318"/>
            <a:ext cx="5381625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234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90FE7B87-3925-4A6F-BBBF-3560F42F6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角丸四角形吹き出し 2"/>
          <p:cNvSpPr/>
          <p:nvPr/>
        </p:nvSpPr>
        <p:spPr>
          <a:xfrm>
            <a:off x="2204685" y="86915"/>
            <a:ext cx="6543779" cy="1484387"/>
          </a:xfrm>
          <a:prstGeom prst="wedgeRoundRectCallout">
            <a:avLst>
              <a:gd name="adj1" fmla="val 5609"/>
              <a:gd name="adj2" fmla="val 6250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EC29C8BC-F40C-4F21-8269-AC519E19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="" xmlns:a16="http://schemas.microsoft.com/office/drawing/2014/main" id="{4298B39C-9139-49DB-8E17-8B33DAB5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31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="" xmlns:a16="http://schemas.microsoft.com/office/drawing/2014/main" id="{8B9BCFCA-9AA2-4454-9374-8A1F069E632E}"/>
              </a:ext>
            </a:extLst>
          </p:cNvPr>
          <p:cNvSpPr txBox="1"/>
          <p:nvPr/>
        </p:nvSpPr>
        <p:spPr>
          <a:xfrm>
            <a:off x="323528" y="1571302"/>
            <a:ext cx="849694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/>
              <a:t>■ポジティブ</a:t>
            </a:r>
            <a:endParaRPr lang="en-US" altLang="ja-JP" sz="3200" dirty="0"/>
          </a:p>
          <a:p>
            <a:r>
              <a:rPr lang="ja-JP" altLang="en-US" sz="2800" dirty="0" smtClean="0"/>
              <a:t>　　☞</a:t>
            </a:r>
            <a:r>
              <a:rPr lang="ja-JP" altLang="en-US" sz="2800" dirty="0"/>
              <a:t>特別感・高級感アピール</a:t>
            </a:r>
            <a:endParaRPr lang="en-US" altLang="ja-JP" sz="2800" dirty="0"/>
          </a:p>
          <a:p>
            <a:r>
              <a:rPr lang="ja-JP" altLang="en-US" sz="2800" dirty="0"/>
              <a:t>　　</a:t>
            </a:r>
            <a:r>
              <a:rPr lang="ja-JP" altLang="en-US" sz="2800" dirty="0" smtClean="0"/>
              <a:t>　　→</a:t>
            </a:r>
            <a:r>
              <a:rPr lang="ja-JP" altLang="en-US" sz="2800" dirty="0"/>
              <a:t>新奇性・高級感を感じる色：</a:t>
            </a:r>
            <a:r>
              <a:rPr lang="ja-JP" altLang="en-US" sz="2800" u="sng" dirty="0" smtClean="0"/>
              <a:t>青（紺寄り）</a:t>
            </a:r>
            <a:endParaRPr lang="en-US" altLang="ja-JP" sz="2800" u="sng" dirty="0"/>
          </a:p>
          <a:p>
            <a:endParaRPr lang="en-US" altLang="ja-JP" sz="2800" dirty="0"/>
          </a:p>
          <a:p>
            <a:r>
              <a:rPr lang="ja-JP" altLang="en-US" sz="3200" dirty="0" smtClean="0"/>
              <a:t>■ネガティブ</a:t>
            </a:r>
            <a:endParaRPr lang="en-US" altLang="ja-JP" sz="3200" dirty="0"/>
          </a:p>
          <a:p>
            <a:r>
              <a:rPr lang="ja-JP" altLang="en-US" sz="2800" dirty="0" smtClean="0"/>
              <a:t>　　☞</a:t>
            </a:r>
            <a:r>
              <a:rPr lang="ja-JP" altLang="en-US" sz="2800" dirty="0"/>
              <a:t>ぱっと見て印象がよく、なじみのある商品</a:t>
            </a:r>
            <a:endParaRPr lang="en-US" altLang="ja-JP" sz="2800" dirty="0"/>
          </a:p>
          <a:p>
            <a:r>
              <a:rPr lang="ja-JP" altLang="en-US" sz="2800" dirty="0"/>
              <a:t>　　</a:t>
            </a:r>
            <a:r>
              <a:rPr lang="ja-JP" altLang="en-US" sz="2800" dirty="0" smtClean="0"/>
              <a:t>　　→</a:t>
            </a:r>
            <a:r>
              <a:rPr lang="ja-JP" altLang="en-US" sz="2800" dirty="0"/>
              <a:t>なじみ深さを感じる色：</a:t>
            </a:r>
            <a:r>
              <a:rPr lang="ja-JP" altLang="en-US" sz="2800" u="sng" dirty="0"/>
              <a:t>赤</a:t>
            </a:r>
            <a:endParaRPr lang="en-US" altLang="ja-JP" sz="2800" u="sng" dirty="0"/>
          </a:p>
          <a:p>
            <a:endParaRPr lang="en-US" altLang="ja-JP" sz="2800" dirty="0"/>
          </a:p>
          <a:p>
            <a:r>
              <a:rPr lang="ja-JP" altLang="en-US" sz="2800" dirty="0"/>
              <a:t>さらに</a:t>
            </a:r>
            <a:endParaRPr lang="en-US" altLang="ja-JP" sz="2800" dirty="0"/>
          </a:p>
          <a:p>
            <a:pPr algn="ctr"/>
            <a:r>
              <a:rPr lang="ja-JP" altLang="en-US" sz="2800" dirty="0"/>
              <a:t>茶色はおいしそうと感じる色・チョコレートを表す色</a:t>
            </a:r>
            <a:endParaRPr lang="en-US" altLang="ja-JP" sz="2800" dirty="0"/>
          </a:p>
          <a:p>
            <a:pPr algn="ctr"/>
            <a:r>
              <a:rPr lang="ja-JP" altLang="en-US" sz="2800" dirty="0"/>
              <a:t>なので、どちらにも取り入れることにする</a:t>
            </a:r>
          </a:p>
          <a:p>
            <a:endParaRPr lang="en-US" altLang="ja-JP" sz="28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="" xmlns:a16="http://schemas.microsoft.com/office/drawing/2014/main" id="{797CBC68-FFE3-45D3-8FFF-7D3891447229}"/>
              </a:ext>
            </a:extLst>
          </p:cNvPr>
          <p:cNvSpPr txBox="1"/>
          <p:nvPr/>
        </p:nvSpPr>
        <p:spPr>
          <a:xfrm>
            <a:off x="316546" y="6567366"/>
            <a:ext cx="8813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dirty="0"/>
              <a:t>参考：「パッケージカラーが商品イメージおよび購買意欲に及ぼす影響－チョコレートのパッケージを題材として－」</a:t>
            </a:r>
            <a:endParaRPr lang="en-US" altLang="ja-JP" sz="1400" dirty="0"/>
          </a:p>
          <a:p>
            <a:endParaRPr kumimoji="1" lang="ja-JP" altLang="en-US" sz="14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204685" y="86915"/>
            <a:ext cx="654377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 dirty="0" smtClean="0"/>
              <a:t>要素を分かりやすく取り入れるには</a:t>
            </a:r>
            <a:endParaRPr kumimoji="1" lang="en-US" altLang="ja-JP" sz="2800" dirty="0" smtClean="0"/>
          </a:p>
          <a:p>
            <a:pPr algn="ctr"/>
            <a:r>
              <a:rPr kumimoji="1" lang="ja-JP" altLang="en-US" sz="2800" dirty="0" smtClean="0"/>
              <a:t>パッケージを使うことがいいと考えたため、</a:t>
            </a:r>
            <a:endParaRPr kumimoji="1" lang="en-US" altLang="ja-JP" sz="2800" dirty="0" smtClean="0"/>
          </a:p>
          <a:p>
            <a:pPr algn="ctr"/>
            <a:r>
              <a:rPr lang="ja-JP" altLang="en-US" sz="2800" dirty="0" smtClean="0"/>
              <a:t>パッケージ案を考えて実験を行う。</a:t>
            </a:r>
            <a:endParaRPr kumimoji="1" lang="ja-JP" altLang="en-US" sz="28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5278" y="53218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 smtClean="0"/>
              <a:t>検証②</a:t>
            </a:r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6610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32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5278" y="53218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検証</a:t>
            </a:r>
            <a:r>
              <a:rPr lang="ja-JP" altLang="en-US" sz="4800" dirty="0" smtClean="0"/>
              <a:t>②</a:t>
            </a:r>
            <a:endParaRPr kumimoji="1" lang="ja-JP" altLang="en-US" sz="4800" dirty="0"/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742A10B8-ECF4-4A98-AD4E-4ECAADA6C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395536" y="1916832"/>
            <a:ext cx="857959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/>
              <a:t>ポジティブ・ネガティブにさせて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「あなたはこの商品を買う予定がなかったのに</a:t>
            </a:r>
            <a:endParaRPr lang="en-US" altLang="ja-JP" sz="3200" dirty="0" smtClean="0"/>
          </a:p>
          <a:p>
            <a:r>
              <a:rPr lang="ja-JP" altLang="en-US" sz="3200" dirty="0"/>
              <a:t>思わず</a:t>
            </a:r>
            <a:r>
              <a:rPr lang="ja-JP" altLang="en-US" sz="3200" dirty="0" smtClean="0"/>
              <a:t>買ってしまいました。なぜ</a:t>
            </a:r>
            <a:r>
              <a:rPr lang="ja-JP" altLang="en-US" sz="3200" dirty="0"/>
              <a:t>買いました</a:t>
            </a:r>
            <a:r>
              <a:rPr lang="ja-JP" altLang="en-US" sz="3200" dirty="0" smtClean="0"/>
              <a:t>か？」</a:t>
            </a:r>
            <a:endParaRPr kumimoji="1" lang="en-US" altLang="ja-JP" sz="3200" dirty="0" smtClean="0"/>
          </a:p>
          <a:p>
            <a:r>
              <a:rPr lang="ja-JP" altLang="en-US" sz="3200" dirty="0"/>
              <a:t>と</a:t>
            </a:r>
            <a:r>
              <a:rPr lang="ja-JP" altLang="en-US" sz="3200" dirty="0" smtClean="0"/>
              <a:t>いった質問を与えて、理由を教えてもらう</a:t>
            </a:r>
            <a:endParaRPr lang="en-US" altLang="ja-JP" sz="3200" dirty="0" smtClean="0"/>
          </a:p>
          <a:p>
            <a:pPr algn="ctr"/>
            <a:r>
              <a:rPr kumimoji="1" lang="ja-JP" altLang="en-US" sz="3200" dirty="0" smtClean="0"/>
              <a:t>☟</a:t>
            </a:r>
            <a:endParaRPr kumimoji="1" lang="en-US" altLang="ja-JP" sz="3200" dirty="0" smtClean="0"/>
          </a:p>
          <a:p>
            <a:r>
              <a:rPr kumimoji="1" lang="ja-JP" altLang="en-US" sz="3200" dirty="0" smtClean="0"/>
              <a:t>仮説の要素が理由として挙がっていたら</a:t>
            </a:r>
            <a:r>
              <a:rPr kumimoji="1" lang="en-US" altLang="ja-JP" sz="3200" dirty="0" smtClean="0"/>
              <a:t>OK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5812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33</a:t>
            </a:fld>
            <a:endParaRPr kumimoji="1" lang="ja-JP" alt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742A10B8-ECF4-4A98-AD4E-4ECAADA6C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35278" y="53218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今後の課題</a:t>
            </a:r>
            <a:endParaRPr kumimoji="1" lang="ja-JP" altLang="en-US" sz="48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80936" y="1844824"/>
            <a:ext cx="855394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・</a:t>
            </a:r>
            <a:r>
              <a:rPr lang="ja-JP" altLang="en-US" sz="2800" dirty="0"/>
              <a:t>検証</a:t>
            </a:r>
            <a:r>
              <a:rPr kumimoji="1" lang="ja-JP" altLang="en-US" sz="2800" dirty="0" smtClean="0"/>
              <a:t>の方法を詰めていき、実際に行う</a:t>
            </a:r>
            <a:endParaRPr kumimoji="1" lang="en-US" altLang="ja-JP" sz="2800" dirty="0" smtClean="0"/>
          </a:p>
          <a:p>
            <a:r>
              <a:rPr lang="ja-JP" altLang="en-US" sz="2800" dirty="0"/>
              <a:t>　</a:t>
            </a:r>
            <a:r>
              <a:rPr lang="ja-JP" altLang="en-US" sz="2800" dirty="0" smtClean="0"/>
              <a:t>→</a:t>
            </a:r>
            <a:r>
              <a:rPr lang="ja-JP" altLang="en-US" sz="2800" dirty="0"/>
              <a:t>検証</a:t>
            </a:r>
            <a:r>
              <a:rPr lang="ja-JP" altLang="en-US" sz="2800" dirty="0" smtClean="0"/>
              <a:t>②のパッケージ案の方向性など</a:t>
            </a:r>
            <a:endParaRPr kumimoji="1" lang="en-US" altLang="ja-JP" sz="2800" dirty="0" smtClean="0"/>
          </a:p>
          <a:p>
            <a:endParaRPr kumimoji="1" lang="en-US" altLang="ja-JP" sz="2800" dirty="0" smtClean="0"/>
          </a:p>
          <a:p>
            <a:r>
              <a:rPr lang="ja-JP" altLang="en-US" sz="2800" dirty="0" smtClean="0"/>
              <a:t>・仮説①でポジティブ・ネガティブに差がないとなった時、</a:t>
            </a:r>
            <a:endParaRPr lang="en-US" altLang="ja-JP" sz="2800" dirty="0" smtClean="0"/>
          </a:p>
          <a:p>
            <a:r>
              <a:rPr lang="ja-JP" altLang="en-US" sz="2800" dirty="0"/>
              <a:t>　</a:t>
            </a:r>
            <a:r>
              <a:rPr lang="ja-JP" altLang="en-US" sz="2800" dirty="0" smtClean="0"/>
              <a:t>仮説②も変更の必要がある</a:t>
            </a:r>
            <a:endParaRPr kumimoji="1" lang="ja-JP" altLang="en-US" sz="2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7" name="インク 26"/>
              <p14:cNvContentPartPr/>
              <p14:nvPr/>
            </p14:nvContentPartPr>
            <p14:xfrm>
              <a:off x="5649550" y="4280169"/>
              <a:ext cx="1515960" cy="1575000"/>
            </p14:xfrm>
          </p:contentPart>
        </mc:Choice>
        <mc:Fallback xmlns="">
          <p:pic>
            <p:nvPicPr>
              <p:cNvPr id="27" name="インク 2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37670" y="4268289"/>
                <a:ext cx="1539720" cy="159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2" name="インク 31"/>
              <p14:cNvContentPartPr/>
              <p14:nvPr/>
            </p14:nvContentPartPr>
            <p14:xfrm>
              <a:off x="4814350" y="4995129"/>
              <a:ext cx="1054440" cy="1310400"/>
            </p14:xfrm>
          </p:contentPart>
        </mc:Choice>
        <mc:Fallback xmlns="">
          <p:pic>
            <p:nvPicPr>
              <p:cNvPr id="32" name="インク 3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02470" y="4983249"/>
                <a:ext cx="1078200" cy="133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3" name="インク 32"/>
              <p14:cNvContentPartPr/>
              <p14:nvPr/>
            </p14:nvContentPartPr>
            <p14:xfrm>
              <a:off x="6646390" y="5813769"/>
              <a:ext cx="38160" cy="464400"/>
            </p14:xfrm>
          </p:contentPart>
        </mc:Choice>
        <mc:Fallback xmlns="">
          <p:pic>
            <p:nvPicPr>
              <p:cNvPr id="33" name="インク 32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34510" y="5801889"/>
                <a:ext cx="61920" cy="48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6" name="インク 35"/>
              <p14:cNvContentPartPr/>
              <p14:nvPr/>
            </p14:nvContentPartPr>
            <p14:xfrm>
              <a:off x="5603830" y="6291489"/>
              <a:ext cx="1386720" cy="416160"/>
            </p14:xfrm>
          </p:contentPart>
        </mc:Choice>
        <mc:Fallback xmlns="">
          <p:pic>
            <p:nvPicPr>
              <p:cNvPr id="36" name="インク 35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591950" y="6279609"/>
                <a:ext cx="1410480" cy="439920"/>
              </a:xfrm>
              <a:prstGeom prst="rect">
                <a:avLst/>
              </a:prstGeom>
            </p:spPr>
          </p:pic>
        </mc:Fallback>
      </mc:AlternateContent>
      <p:sp>
        <p:nvSpPr>
          <p:cNvPr id="37" name="テキスト ボックス 36"/>
          <p:cNvSpPr txBox="1"/>
          <p:nvPr/>
        </p:nvSpPr>
        <p:spPr>
          <a:xfrm rot="19469542">
            <a:off x="6622017" y="5671379"/>
            <a:ext cx="1170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Ｈｍｍｍ</a:t>
            </a:r>
            <a:r>
              <a:rPr kumimoji="1" lang="en-US" altLang="ja-JP" dirty="0" smtClean="0"/>
              <a:t>…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3578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35496" y="1700808"/>
            <a:ext cx="9230412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SzPct val="25000"/>
            </a:pP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株式会社メディアフラッグ：店頭プロモーションの重要性を確認「非計画購買に関する自主調査」結果」</a:t>
            </a:r>
          </a:p>
          <a:p>
            <a:pPr>
              <a:buSzPct val="25000"/>
            </a:pP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石井裕明（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2009),</a:t>
            </a: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「店頭でのマーケティング展開と消費者行動」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,23-28</a:t>
            </a:r>
            <a:endParaRPr lang="ja-JP" altLang="en-US" sz="14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pPr>
              <a:buSzPct val="25000"/>
            </a:pP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石井裕明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(2009)</a:t>
            </a: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「消費者視点の衝動購買研究」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,『</a:t>
            </a: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マーケティングジャーナル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』</a:t>
            </a: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Vol.29 No.1 ,98-102</a:t>
            </a:r>
            <a:endParaRPr lang="ja-JP" altLang="en-US" sz="14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pPr>
              <a:buSzPct val="25000"/>
            </a:pP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岸志津恵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(2011)</a:t>
            </a: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「消費者行動研究における感情の位置づけ（１）」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,『</a:t>
            </a: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東京経大学会誌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』</a:t>
            </a: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第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274</a:t>
            </a: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号」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,74-84</a:t>
            </a:r>
            <a:endParaRPr lang="ja-JP" altLang="en-US" sz="14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pPr>
              <a:buSzPct val="25000"/>
            </a:pP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大石幸二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(2009)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「応用行動分析におけるセルフコントロール研究の課題」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,『</a:t>
            </a:r>
            <a:r>
              <a:rPr lang="en-US" altLang="ja-JP" sz="12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Rikkyo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Psychological Research』Vol.51 ,39</a:t>
            </a:r>
            <a:endParaRPr lang="ja-JP" alt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pPr>
              <a:buSzPct val="25000"/>
            </a:pP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道家瑠見子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(2008)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「後悔は衝動買いをやめさせられるか？制御資源と後悔想起が衝動買いの抑制に及ぼす効果」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,113-122</a:t>
            </a:r>
            <a:endParaRPr lang="ja-JP" altLang="en-US" sz="14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pPr>
              <a:buSzPct val="25000"/>
            </a:pPr>
            <a:r>
              <a:rPr lang="ja-JP" altLang="en-US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山崎勝之</a:t>
            </a:r>
            <a:r>
              <a:rPr lang="en-US" altLang="ja-JP" sz="1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(2006)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「ポジティブ感情の役割（１）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―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その現象と秩序」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,『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パーソナリティ研究 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2006』 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第 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14 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巻　第 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3 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号　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305–321</a:t>
            </a:r>
            <a:endParaRPr lang="ja-JP" alt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pPr>
              <a:buSzPct val="25000"/>
            </a:pP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清野奨太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,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池尻亮介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,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上淵寿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(2013)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「ポジティブ感情が衝動購買に及ぼす影響」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,『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東京学芸大学紀要　総合教育科学系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Ⅰ』65</a:t>
            </a:r>
            <a:r>
              <a:rPr lang="ja-JP" alt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：</a:t>
            </a:r>
            <a:r>
              <a:rPr lang="en-US" altLang="ja-JP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203-209</a:t>
            </a:r>
            <a:endParaRPr lang="en-US" altLang="ja-JP" sz="1200" dirty="0"/>
          </a:p>
          <a:p>
            <a:r>
              <a:rPr lang="ja-JP" altLang="en-US" sz="1400" dirty="0"/>
              <a:t>石井裕明</a:t>
            </a:r>
            <a:r>
              <a:rPr lang="en-US" altLang="ja-JP" sz="1400" dirty="0"/>
              <a:t>,2009/3/25</a:t>
            </a:r>
            <a:r>
              <a:rPr lang="ja-JP" altLang="en-US" sz="1400" dirty="0"/>
              <a:t>「消費者行動研究における制御焦点理論研究の展開」　</a:t>
            </a:r>
            <a:r>
              <a:rPr lang="en-US" altLang="ja-JP" sz="1400" dirty="0"/>
              <a:t>,『</a:t>
            </a:r>
            <a:r>
              <a:rPr lang="ja-JP" altLang="en-US" sz="1400" dirty="0"/>
              <a:t>商学研究科紀要</a:t>
            </a:r>
            <a:r>
              <a:rPr lang="en-US" altLang="ja-JP" sz="1400" dirty="0"/>
              <a:t>』</a:t>
            </a:r>
          </a:p>
          <a:p>
            <a:r>
              <a:rPr lang="ja-JP" altLang="en-US" sz="1400" dirty="0"/>
              <a:t>岡山哲郎</a:t>
            </a:r>
            <a:r>
              <a:rPr lang="en-US" altLang="ja-JP" sz="1400" dirty="0"/>
              <a:t>(2005),</a:t>
            </a:r>
            <a:r>
              <a:rPr lang="ja-JP" altLang="en-US" sz="1400" dirty="0"/>
              <a:t>「衝動買いをする消費者の心理」</a:t>
            </a:r>
            <a:r>
              <a:rPr lang="en-US" altLang="ja-JP" sz="1400" dirty="0"/>
              <a:t>,</a:t>
            </a:r>
            <a:r>
              <a:rPr lang="ja-JP" altLang="en-US" sz="1400" dirty="0"/>
              <a:t>　：</a:t>
            </a:r>
            <a:r>
              <a:rPr lang="en-US" altLang="ja-JP" sz="1400" dirty="0"/>
              <a:t>Rook and Hoch,(1985),1</a:t>
            </a:r>
            <a:r>
              <a:rPr lang="ja-JP" altLang="en-US" sz="1400" dirty="0"/>
              <a:t>ページ</a:t>
            </a:r>
          </a:p>
          <a:p>
            <a:r>
              <a:rPr lang="zh-TW" altLang="en-US" sz="1400" dirty="0"/>
              <a:t>織田隼人</a:t>
            </a:r>
            <a:r>
              <a:rPr lang="en-US" altLang="zh-TW" sz="1400" dirty="0"/>
              <a:t>,</a:t>
            </a:r>
            <a:r>
              <a:rPr lang="ja-JP" altLang="en-US" sz="1400" b="1" dirty="0"/>
              <a:t> </a:t>
            </a:r>
            <a:r>
              <a:rPr lang="en-US" altLang="ja-JP" sz="1400" dirty="0"/>
              <a:t>(2007),『</a:t>
            </a:r>
            <a:r>
              <a:rPr lang="ja-JP" altLang="en-US" sz="1400" dirty="0"/>
              <a:t>女性はなぜ買い物に時間がかかるのか</a:t>
            </a:r>
            <a:r>
              <a:rPr lang="en-US" altLang="ja-JP" sz="1400" dirty="0"/>
              <a:t>?: </a:t>
            </a:r>
            <a:r>
              <a:rPr lang="ja-JP" altLang="en-US" sz="1400" dirty="0"/>
              <a:t>男女心理の違いで</a:t>
            </a:r>
            <a:r>
              <a:rPr lang="en-US" altLang="ja-JP" sz="1400" dirty="0"/>
              <a:t>2</a:t>
            </a:r>
            <a:r>
              <a:rPr lang="ja-JP" altLang="en-US" sz="1400" dirty="0"/>
              <a:t>倍売るマーケティング</a:t>
            </a:r>
            <a:r>
              <a:rPr lang="en-US" altLang="ja-JP" sz="1400" dirty="0"/>
              <a:t>』</a:t>
            </a:r>
            <a:r>
              <a:rPr lang="ja-JP" altLang="en-US" sz="1400" dirty="0"/>
              <a:t>　</a:t>
            </a:r>
            <a:r>
              <a:rPr lang="en-US" altLang="ja-JP" sz="1400" dirty="0"/>
              <a:t>,</a:t>
            </a:r>
            <a:r>
              <a:rPr lang="ja-JP" altLang="en-US" sz="1400" dirty="0"/>
              <a:t>第一章</a:t>
            </a:r>
            <a:endParaRPr lang="en-US" altLang="ja-JP" sz="1400" dirty="0"/>
          </a:p>
          <a:p>
            <a:r>
              <a:rPr lang="ja-JP" altLang="en-US" sz="1400" dirty="0"/>
              <a:t>前田洋光</a:t>
            </a:r>
            <a:r>
              <a:rPr lang="en-US" altLang="ja-JP" sz="1400" dirty="0"/>
              <a:t>,</a:t>
            </a:r>
            <a:r>
              <a:rPr lang="ja-JP" altLang="en-US" sz="1400" dirty="0"/>
              <a:t>（</a:t>
            </a:r>
            <a:r>
              <a:rPr lang="en-US" altLang="ja-JP" sz="1400" dirty="0"/>
              <a:t>2017</a:t>
            </a:r>
            <a:r>
              <a:rPr lang="ja-JP" altLang="en-US" sz="1400" dirty="0"/>
              <a:t>）</a:t>
            </a:r>
            <a:r>
              <a:rPr lang="en-US" altLang="ja-JP" sz="1400" dirty="0"/>
              <a:t>,</a:t>
            </a:r>
            <a:r>
              <a:rPr lang="ja-JP" altLang="en-US" sz="1400" dirty="0"/>
              <a:t>「パッケージカラーが商品イメージおよび購買意欲に及ぼす影響</a:t>
            </a:r>
            <a:endParaRPr lang="en-US" altLang="ja-JP" sz="1400" dirty="0"/>
          </a:p>
          <a:p>
            <a:r>
              <a:rPr lang="ja-JP" altLang="en-US" sz="1400" dirty="0"/>
              <a:t>－チョコレートのパッケージを題材として－」</a:t>
            </a:r>
            <a:r>
              <a:rPr lang="en-US" altLang="ja-JP" sz="1400" dirty="0"/>
              <a:t>,『</a:t>
            </a:r>
            <a:r>
              <a:rPr lang="ja-JP" altLang="en-US" sz="1400" dirty="0"/>
              <a:t>京都橘大学紀要</a:t>
            </a:r>
            <a:r>
              <a:rPr lang="en-US" altLang="ja-JP" sz="1400" dirty="0"/>
              <a:t>』,203</a:t>
            </a:r>
            <a:r>
              <a:rPr lang="ja-JP" altLang="en-US" sz="1400" dirty="0"/>
              <a:t>～</a:t>
            </a:r>
            <a:r>
              <a:rPr lang="en-US" altLang="ja-JP" sz="1400" dirty="0"/>
              <a:t>218</a:t>
            </a:r>
            <a:r>
              <a:rPr lang="ja-JP" altLang="en-US" sz="1400" dirty="0"/>
              <a:t>ページ</a:t>
            </a:r>
            <a:endParaRPr lang="en-US" altLang="ja-JP" sz="1400" dirty="0"/>
          </a:p>
          <a:p>
            <a:r>
              <a:rPr lang="ja-JP" altLang="en-US" sz="1400" dirty="0" smtClean="0"/>
              <a:t>株式会社コーセー商品開発部</a:t>
            </a:r>
            <a:r>
              <a:rPr lang="en-US" altLang="ja-JP" sz="1400" dirty="0"/>
              <a:t>:</a:t>
            </a:r>
            <a:r>
              <a:rPr lang="ja-JP" altLang="en-US" sz="1400" dirty="0" smtClean="0"/>
              <a:t>妹尾正巳</a:t>
            </a:r>
            <a:r>
              <a:rPr lang="en-US" altLang="ja-JP" sz="1400" dirty="0" smtClean="0"/>
              <a:t>,</a:t>
            </a:r>
            <a:r>
              <a:rPr lang="ja-JP" altLang="en-US" sz="1400" dirty="0" smtClean="0"/>
              <a:t>（</a:t>
            </a:r>
            <a:r>
              <a:rPr lang="en-US" altLang="ja-JP" sz="1400" dirty="0" smtClean="0"/>
              <a:t>2011</a:t>
            </a:r>
            <a:r>
              <a:rPr lang="ja-JP" altLang="en-US" sz="1400" dirty="0" smtClean="0"/>
              <a:t>）</a:t>
            </a:r>
            <a:r>
              <a:rPr lang="en-US" altLang="ja-JP" sz="1400" dirty="0" smtClean="0"/>
              <a:t>,</a:t>
            </a:r>
            <a:r>
              <a:rPr lang="ja-JP" altLang="en-US" sz="1400" dirty="0" smtClean="0"/>
              <a:t>「高級感という感性品質」</a:t>
            </a:r>
            <a:r>
              <a:rPr lang="en-US" altLang="ja-JP" sz="1400" dirty="0" smtClean="0"/>
              <a:t>,『</a:t>
            </a:r>
            <a:r>
              <a:rPr lang="ja-JP" altLang="en-US" sz="1400" dirty="0" smtClean="0"/>
              <a:t>粧技誌第</a:t>
            </a:r>
            <a:r>
              <a:rPr lang="en-US" altLang="ja-JP" sz="1400" dirty="0" smtClean="0"/>
              <a:t>45</a:t>
            </a:r>
            <a:r>
              <a:rPr lang="ja-JP" altLang="en-US" sz="1400" dirty="0" smtClean="0"/>
              <a:t>巻　第</a:t>
            </a:r>
            <a:r>
              <a:rPr lang="en-US" altLang="ja-JP" sz="1400" dirty="0" smtClean="0"/>
              <a:t>4</a:t>
            </a:r>
            <a:r>
              <a:rPr lang="ja-JP" altLang="en-US" sz="1400" dirty="0" smtClean="0"/>
              <a:t>号</a:t>
            </a:r>
            <a:r>
              <a:rPr lang="en-US" altLang="ja-JP" sz="1400" dirty="0" smtClean="0"/>
              <a:t>』,292</a:t>
            </a:r>
            <a:r>
              <a:rPr lang="ja-JP" altLang="en-US" sz="1400" dirty="0" smtClean="0"/>
              <a:t>ページ</a:t>
            </a:r>
            <a:endParaRPr lang="en-US" altLang="ja-JP" sz="1400" dirty="0" smtClean="0"/>
          </a:p>
          <a:p>
            <a:r>
              <a:rPr lang="ja-JP" altLang="en-US" sz="1300" dirty="0" smtClean="0"/>
              <a:t>外川拓</a:t>
            </a:r>
            <a:r>
              <a:rPr lang="en-US" altLang="ja-JP" sz="1300" dirty="0" smtClean="0"/>
              <a:t>,</a:t>
            </a:r>
            <a:r>
              <a:rPr lang="ja-JP" altLang="en-US" sz="1300" dirty="0" smtClean="0"/>
              <a:t>（</a:t>
            </a:r>
            <a:r>
              <a:rPr lang="en-US" altLang="ja-JP" sz="1300" dirty="0" smtClean="0"/>
              <a:t>2010</a:t>
            </a:r>
            <a:r>
              <a:rPr lang="ja-JP" altLang="en-US" sz="1300" dirty="0" smtClean="0"/>
              <a:t>）</a:t>
            </a:r>
            <a:r>
              <a:rPr lang="en-US" altLang="ja-JP" sz="1300" dirty="0" smtClean="0"/>
              <a:t>,</a:t>
            </a:r>
            <a:r>
              <a:rPr lang="ja-JP" altLang="en-US" sz="1300" dirty="0" smtClean="0"/>
              <a:t>「消費者反応に及ぼすパッケージ要素の効果</a:t>
            </a:r>
            <a:r>
              <a:rPr lang="ja-JP" altLang="en-US" sz="1300" dirty="0"/>
              <a:t>－</a:t>
            </a:r>
            <a:r>
              <a:rPr lang="ja-JP" altLang="en-US" sz="1300" dirty="0" smtClean="0"/>
              <a:t>既存研究の整理と課題－」</a:t>
            </a:r>
            <a:r>
              <a:rPr lang="en-US" altLang="ja-JP" sz="1300" dirty="0" smtClean="0"/>
              <a:t>,『</a:t>
            </a:r>
            <a:r>
              <a:rPr lang="ja-JP" altLang="en-US" sz="1300" dirty="0" smtClean="0"/>
              <a:t>商学研究科紀要</a:t>
            </a:r>
            <a:r>
              <a:rPr lang="en-US" altLang="ja-JP" sz="1300" dirty="0" smtClean="0"/>
              <a:t>』201〜214</a:t>
            </a:r>
            <a:r>
              <a:rPr lang="ja-JP" altLang="en-US" sz="1300" dirty="0" smtClean="0"/>
              <a:t>ページ</a:t>
            </a:r>
            <a:endParaRPr lang="en-US" altLang="ja-JP" sz="1300" dirty="0" smtClean="0"/>
          </a:p>
          <a:p>
            <a:r>
              <a:rPr lang="ja-JP" altLang="en-US" sz="1400" dirty="0" smtClean="0"/>
              <a:t>海保博之</a:t>
            </a:r>
            <a:r>
              <a:rPr lang="en-US" altLang="ja-JP" sz="1400" dirty="0" smtClean="0"/>
              <a:t>,</a:t>
            </a:r>
            <a:r>
              <a:rPr lang="ja-JP" altLang="en-US" sz="1400" dirty="0" smtClean="0"/>
              <a:t>（</a:t>
            </a:r>
            <a:r>
              <a:rPr lang="en-US" altLang="ja-JP" sz="1400" dirty="0" smtClean="0"/>
              <a:t>1997</a:t>
            </a:r>
            <a:r>
              <a:rPr lang="ja-JP" altLang="en-US" sz="1400" dirty="0" smtClean="0"/>
              <a:t>）</a:t>
            </a:r>
            <a:r>
              <a:rPr lang="en-US" altLang="ja-JP" sz="1400" dirty="0" smtClean="0"/>
              <a:t>『</a:t>
            </a:r>
            <a:r>
              <a:rPr lang="ja-JP" altLang="en-US" sz="1400" dirty="0"/>
              <a:t>温かい認知の心理学</a:t>
            </a:r>
            <a:r>
              <a:rPr lang="en-US" altLang="ja-JP" sz="1400" dirty="0" smtClean="0"/>
              <a:t>』,</a:t>
            </a:r>
            <a:r>
              <a:rPr lang="ja-JP" altLang="en-US" sz="1400" dirty="0" smtClean="0"/>
              <a:t>第</a:t>
            </a:r>
            <a:r>
              <a:rPr lang="en-US" altLang="ja-JP" sz="1400" dirty="0" smtClean="0"/>
              <a:t>4</a:t>
            </a:r>
            <a:r>
              <a:rPr lang="ja-JP" altLang="en-US" sz="1400" dirty="0" smtClean="0"/>
              <a:t>章</a:t>
            </a:r>
            <a:r>
              <a:rPr lang="en-US" altLang="ja-JP" sz="1400" dirty="0" smtClean="0"/>
              <a:t>94</a:t>
            </a:r>
            <a:r>
              <a:rPr lang="ja-JP" altLang="en-US" sz="1400" dirty="0" smtClean="0"/>
              <a:t>ページ</a:t>
            </a:r>
            <a:endParaRPr lang="ja-JP" altLang="en-US" sz="1400" dirty="0"/>
          </a:p>
          <a:p>
            <a:r>
              <a:rPr lang="en-US" altLang="ja-JP" sz="1400" dirty="0" smtClean="0"/>
              <a:t>2017</a:t>
            </a:r>
            <a:r>
              <a:rPr lang="ja-JP" altLang="en-US" sz="1400" dirty="0"/>
              <a:t>年</a:t>
            </a:r>
            <a:r>
              <a:rPr lang="en-US" altLang="ja-JP" sz="1400" dirty="0"/>
              <a:t>8</a:t>
            </a:r>
            <a:r>
              <a:rPr lang="ja-JP" altLang="en-US" sz="1400" dirty="0"/>
              <a:t>月</a:t>
            </a:r>
            <a:r>
              <a:rPr lang="en-US" altLang="ja-JP" sz="1400" dirty="0"/>
              <a:t>20</a:t>
            </a:r>
            <a:r>
              <a:rPr lang="ja-JP" altLang="en-US" sz="1400" dirty="0" smtClean="0"/>
              <a:t>日放送</a:t>
            </a:r>
            <a:r>
              <a:rPr lang="en-US" altLang="ja-JP" sz="1400" dirty="0" smtClean="0"/>
              <a:t>,</a:t>
            </a:r>
            <a:r>
              <a:rPr lang="ja-JP" altLang="en-US" sz="1400" dirty="0" smtClean="0"/>
              <a:t>フジテレビ</a:t>
            </a:r>
            <a:r>
              <a:rPr lang="en-US" altLang="ja-JP" sz="1400" dirty="0" smtClean="0"/>
              <a:t>,</a:t>
            </a:r>
            <a:r>
              <a:rPr lang="ja-JP" altLang="en-US" sz="1400" dirty="0" smtClean="0"/>
              <a:t>「フルタチ</a:t>
            </a:r>
            <a:r>
              <a:rPr lang="ja-JP" altLang="en-US" sz="1400" dirty="0"/>
              <a:t>さん」</a:t>
            </a:r>
          </a:p>
          <a:p>
            <a:endParaRPr lang="en-US" altLang="ja-JP" sz="1300" dirty="0"/>
          </a:p>
          <a:p>
            <a:endParaRPr lang="en-US" altLang="ja-JP" sz="1400" dirty="0"/>
          </a:p>
          <a:p>
            <a:endParaRPr lang="en-US" altLang="ja-JP" sz="1400" dirty="0"/>
          </a:p>
          <a:p>
            <a:endParaRPr lang="en-US" altLang="ja-JP" sz="1400" dirty="0"/>
          </a:p>
          <a:p>
            <a:endParaRPr kumimoji="1" lang="ja-JP" altLang="en-US" sz="14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5278" y="532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/>
              <a:t>参考文献</a:t>
            </a: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E97A-3BFA-4268-9524-0389E1855797}" type="slidenum">
              <a:rPr kumimoji="1" lang="ja-JP" altLang="en-US" smtClean="0"/>
              <a:t>34</a:t>
            </a:fld>
            <a:endParaRPr kumimoji="1" lang="ja-JP" alt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890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93052-4218-47AA-BAB8-DE7DE7E1B34F}" type="slidenum">
              <a:rPr kumimoji="1" lang="ja-JP" altLang="en-US" smtClean="0"/>
              <a:t>35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-36512" y="1484784"/>
            <a:ext cx="8849346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『</a:t>
            </a:r>
            <a:r>
              <a:rPr lang="ja-JP" altLang="en-US" sz="1400" dirty="0"/>
              <a:t>コトバンク</a:t>
            </a:r>
            <a:r>
              <a:rPr lang="en-US" altLang="ja-JP" sz="1400" dirty="0"/>
              <a:t>』(2017.08.20)</a:t>
            </a:r>
            <a:r>
              <a:rPr lang="ja-JP" altLang="en-US" sz="1400" dirty="0"/>
              <a:t>　</a:t>
            </a:r>
            <a:endParaRPr lang="en-US" altLang="ja-JP" sz="1400" dirty="0"/>
          </a:p>
          <a:p>
            <a:r>
              <a:rPr lang="en-US" altLang="ja-JP" sz="1400" dirty="0">
                <a:hlinkClick r:id="rId2"/>
              </a:rPr>
              <a:t>https://kotobank.jp/word/%E9%9D%9E%E8%A8%88%E7%94%BB%E8%B3%BC%E8%B2%B7-184116</a:t>
            </a:r>
            <a:endParaRPr lang="en-US" altLang="ja-JP" sz="1400" dirty="0"/>
          </a:p>
          <a:p>
            <a:r>
              <a:rPr lang="en-US" altLang="ja-JP" sz="1400" dirty="0"/>
              <a:t>『</a:t>
            </a:r>
            <a:r>
              <a:rPr lang="ja-JP" altLang="en-US" sz="1400" dirty="0"/>
              <a:t>株式会社マーシュ</a:t>
            </a:r>
            <a:r>
              <a:rPr lang="en-US" altLang="ja-JP" sz="1400" dirty="0"/>
              <a:t>』(2017.08.20)</a:t>
            </a:r>
            <a:r>
              <a:rPr lang="ja-JP" altLang="en-US" sz="1400" dirty="0"/>
              <a:t>　</a:t>
            </a:r>
            <a:r>
              <a:rPr lang="en-US" altLang="ja-JP" sz="1400" dirty="0">
                <a:hlinkClick r:id="rId3"/>
              </a:rPr>
              <a:t>https://www.marsh-research.co.jp/mini_research/mr201202_1shopping.html</a:t>
            </a:r>
            <a:endParaRPr lang="en-US" altLang="ja-JP" sz="1400" dirty="0"/>
          </a:p>
          <a:p>
            <a:r>
              <a:rPr lang="en-US" altLang="ja-JP" sz="1400" dirty="0"/>
              <a:t>『</a:t>
            </a:r>
            <a:r>
              <a:rPr lang="ja-JP" altLang="en-US" sz="1400" dirty="0" err="1"/>
              <a:t>ぴよたそ</a:t>
            </a:r>
            <a:r>
              <a:rPr lang="en-US" altLang="ja-JP" sz="1400" dirty="0"/>
              <a:t>』</a:t>
            </a:r>
            <a:r>
              <a:rPr lang="ja-JP" altLang="en-US" sz="1400" dirty="0"/>
              <a:t>（</a:t>
            </a:r>
            <a:r>
              <a:rPr lang="en-US" altLang="ja-JP" sz="1400" dirty="0"/>
              <a:t>2017.08.18</a:t>
            </a:r>
            <a:r>
              <a:rPr lang="ja-JP" altLang="en-US" sz="1400" dirty="0"/>
              <a:t>）　</a:t>
            </a:r>
            <a:r>
              <a:rPr lang="en-US" altLang="ja-JP" sz="1400" dirty="0">
                <a:hlinkClick r:id="rId4"/>
              </a:rPr>
              <a:t>http://hiyokoyarou.com/</a:t>
            </a:r>
            <a:endParaRPr lang="en-US" altLang="ja-JP" sz="1400" dirty="0"/>
          </a:p>
          <a:p>
            <a:r>
              <a:rPr lang="en-US" altLang="ja-JP" sz="1400" dirty="0"/>
              <a:t>『PAKUTASO』(2017.08.18)</a:t>
            </a:r>
            <a:r>
              <a:rPr lang="ja-JP" altLang="en-US" sz="1400" dirty="0"/>
              <a:t>　</a:t>
            </a:r>
            <a:r>
              <a:rPr lang="en-US" altLang="ja-JP" sz="1400" dirty="0">
                <a:hlinkClick r:id="rId5"/>
              </a:rPr>
              <a:t>https://www.pakutaso.com/</a:t>
            </a:r>
            <a:endParaRPr lang="en-US" altLang="ja-JP" sz="1400" dirty="0"/>
          </a:p>
          <a:p>
            <a:r>
              <a:rPr lang="en-US" altLang="ja-JP" sz="1400" dirty="0"/>
              <a:t>『</a:t>
            </a:r>
            <a:r>
              <a:rPr lang="ja-JP" altLang="en-US" sz="1400" dirty="0"/>
              <a:t>いらすと</a:t>
            </a:r>
            <a:r>
              <a:rPr lang="ja-JP" altLang="en-US" sz="1400" dirty="0" err="1"/>
              <a:t>や</a:t>
            </a:r>
            <a:r>
              <a:rPr lang="en-US" altLang="ja-JP" sz="1400" dirty="0"/>
              <a:t>』(2017.08.20)</a:t>
            </a:r>
            <a:r>
              <a:rPr lang="ja-JP" altLang="en-US" sz="1400" dirty="0"/>
              <a:t>　</a:t>
            </a:r>
            <a:r>
              <a:rPr lang="en-US" altLang="ja-JP" sz="1400" dirty="0">
                <a:hlinkClick r:id="rId6"/>
              </a:rPr>
              <a:t>http://www.irasutoya.com/</a:t>
            </a:r>
            <a:endParaRPr lang="en-US" altLang="ja-JP" sz="1400" dirty="0"/>
          </a:p>
          <a:p>
            <a:r>
              <a:rPr lang="en-US" altLang="ja-JP" sz="1400" dirty="0"/>
              <a:t>『</a:t>
            </a:r>
            <a:r>
              <a:rPr lang="ja-JP" altLang="en-US" sz="1400" dirty="0"/>
              <a:t>フリー背景素材</a:t>
            </a:r>
            <a:r>
              <a:rPr lang="en-US" altLang="ja-JP" sz="1400" dirty="0"/>
              <a:t>』(2017.08.20)</a:t>
            </a:r>
            <a:r>
              <a:rPr lang="ja-JP" altLang="en-US" sz="1400" dirty="0"/>
              <a:t>　</a:t>
            </a:r>
            <a:r>
              <a:rPr lang="en-US" altLang="ja-JP" sz="1400" dirty="0">
                <a:hlinkClick r:id="rId7"/>
              </a:rPr>
              <a:t>https://free-background-images.com/02-full-hd-1920x1080/index.html</a:t>
            </a:r>
            <a:endParaRPr lang="en-US" altLang="ja-JP" sz="1400" dirty="0"/>
          </a:p>
          <a:p>
            <a:r>
              <a:rPr lang="en-US" altLang="ja-JP" sz="1400" dirty="0" smtClean="0"/>
              <a:t>『</a:t>
            </a:r>
            <a:r>
              <a:rPr lang="ja-JP" altLang="en-US" sz="1400" dirty="0"/>
              <a:t>女ゴコロマーケティング研究所</a:t>
            </a:r>
            <a:r>
              <a:rPr lang="en-US" altLang="ja-JP" sz="1400" dirty="0"/>
              <a:t>』(2017.08.20)</a:t>
            </a:r>
            <a:r>
              <a:rPr lang="ja-JP" altLang="en-US" sz="1400" dirty="0">
                <a:hlinkClick r:id="rId8"/>
              </a:rPr>
              <a:t>http://www.onnagokoro.com/theory/no003.html</a:t>
            </a:r>
            <a:endParaRPr lang="en-US" altLang="ja-JP" sz="1400" dirty="0"/>
          </a:p>
          <a:p>
            <a:r>
              <a:rPr lang="en-US" altLang="ja-JP" sz="1400" dirty="0"/>
              <a:t>『</a:t>
            </a:r>
            <a:r>
              <a:rPr lang="ja-JP" altLang="en-US" sz="1400" dirty="0"/>
              <a:t>いらすとん</a:t>
            </a:r>
            <a:r>
              <a:rPr lang="en-US" altLang="ja-JP" sz="1400" dirty="0"/>
              <a:t>』(2017.08.20)</a:t>
            </a:r>
            <a:r>
              <a:rPr lang="ja-JP" altLang="en-US" sz="1400" dirty="0"/>
              <a:t>　</a:t>
            </a:r>
            <a:r>
              <a:rPr lang="en-US" altLang="ja-JP" sz="1400" dirty="0">
                <a:hlinkClick r:id="rId9"/>
              </a:rPr>
              <a:t>http://www.irasuton.com</a:t>
            </a:r>
            <a:endParaRPr lang="en-US" altLang="ja-JP" sz="1400" dirty="0"/>
          </a:p>
          <a:p>
            <a:r>
              <a:rPr lang="en-US" altLang="ja-JP" sz="1400" dirty="0"/>
              <a:t>『2016</a:t>
            </a:r>
            <a:r>
              <a:rPr lang="ja-JP" altLang="en-US" sz="1400" dirty="0"/>
              <a:t>年</a:t>
            </a:r>
            <a:r>
              <a:rPr lang="en-US" altLang="ja-JP" sz="1400" dirty="0"/>
              <a:t>1</a:t>
            </a:r>
            <a:r>
              <a:rPr lang="ja-JP" altLang="en-US" sz="1400" dirty="0"/>
              <a:t>月</a:t>
            </a:r>
            <a:r>
              <a:rPr lang="en-US" altLang="ja-JP" sz="1400" dirty="0"/>
              <a:t>21</a:t>
            </a:r>
            <a:r>
              <a:rPr lang="ja-JP" altLang="en-US" sz="1400" dirty="0"/>
              <a:t>日　東洋経済オンライン</a:t>
            </a:r>
            <a:r>
              <a:rPr lang="en-US" altLang="ja-JP" sz="1400" dirty="0"/>
              <a:t>』(2017.08.20)</a:t>
            </a:r>
            <a:r>
              <a:rPr lang="en-US" altLang="ja-JP" sz="1400" dirty="0">
                <a:hlinkClick r:id="rId10"/>
              </a:rPr>
              <a:t>http://toyokeizai.net/articles/-/100997?page=2</a:t>
            </a:r>
            <a:endParaRPr lang="en-US" altLang="ja-JP" sz="1400" dirty="0"/>
          </a:p>
          <a:p>
            <a:r>
              <a:rPr lang="en-US" altLang="ja-JP" sz="1400" dirty="0"/>
              <a:t>『 DoubleClick 』(2017.08.20)</a:t>
            </a:r>
            <a:r>
              <a:rPr lang="en-US" altLang="ja-JP" sz="1400" dirty="0">
                <a:hlinkClick r:id="rId11"/>
              </a:rPr>
              <a:t>https://www.doubleclickbygoogle.com/ja/solutions/digital-marketing/campaign-manager/</a:t>
            </a:r>
            <a:endParaRPr lang="en-US" altLang="ja-JP" sz="1400" dirty="0"/>
          </a:p>
          <a:p>
            <a:r>
              <a:rPr lang="en-US" altLang="ja-JP" sz="1400" dirty="0"/>
              <a:t>『Google</a:t>
            </a:r>
            <a:r>
              <a:rPr lang="ja-JP" altLang="en-US" sz="1400" dirty="0"/>
              <a:t>　</a:t>
            </a:r>
            <a:r>
              <a:rPr lang="en-US" altLang="ja-JP" sz="1400" dirty="0"/>
              <a:t>forms』(2017.08.20)</a:t>
            </a:r>
            <a:r>
              <a:rPr lang="ja-JP" altLang="en-US" sz="1400" dirty="0"/>
              <a:t>　</a:t>
            </a:r>
            <a:r>
              <a:rPr lang="en-US" altLang="ja-JP" sz="1400" dirty="0">
                <a:hlinkClick r:id="rId12"/>
              </a:rPr>
              <a:t> https://goo.gl/forms/iDVp81RzefUoRhhQ2</a:t>
            </a:r>
            <a:endParaRPr lang="en-US" altLang="ja-JP" sz="1400" dirty="0"/>
          </a:p>
          <a:p>
            <a:r>
              <a:rPr lang="en-US" altLang="ja-JP" sz="1400" dirty="0"/>
              <a:t>『graffe.jp』(2017.08.20) </a:t>
            </a:r>
            <a:r>
              <a:rPr lang="ja-JP" altLang="en-US" sz="1400" dirty="0"/>
              <a:t>　</a:t>
            </a:r>
            <a:r>
              <a:rPr lang="en-US" altLang="ja-JP" sz="1400" dirty="0">
                <a:hlinkClick r:id="rId13"/>
              </a:rPr>
              <a:t>https://www.graffe.jp/blog/391/</a:t>
            </a:r>
            <a:endParaRPr lang="en-US" altLang="ja-JP" sz="1400" dirty="0"/>
          </a:p>
          <a:p>
            <a:r>
              <a:rPr lang="en-US" altLang="ja-JP" sz="1400" dirty="0"/>
              <a:t>『</a:t>
            </a:r>
            <a:r>
              <a:rPr lang="ja-JP" altLang="en-US" sz="1400" dirty="0"/>
              <a:t>ピクシブ百科事典</a:t>
            </a:r>
            <a:r>
              <a:rPr lang="en-US" altLang="ja-JP" sz="1400" dirty="0"/>
              <a:t>』(2017.08.20)</a:t>
            </a:r>
            <a:r>
              <a:rPr lang="ja-JP" altLang="en-US" sz="1400" dirty="0"/>
              <a:t>　</a:t>
            </a:r>
            <a:r>
              <a:rPr lang="en-US" altLang="ja-JP" sz="1400" dirty="0">
                <a:hlinkClick r:id="rId14"/>
              </a:rPr>
              <a:t>https://dic.pixiv.net/a/%E6%84%9F%E6%83%85</a:t>
            </a:r>
            <a:endParaRPr lang="en-US" altLang="ja-JP" sz="1400" dirty="0"/>
          </a:p>
          <a:p>
            <a:r>
              <a:rPr lang="en-US" altLang="ja-JP" sz="1400" dirty="0"/>
              <a:t>『【</a:t>
            </a:r>
            <a:r>
              <a:rPr lang="en-US" altLang="ja-JP" sz="1400" b="1" dirty="0"/>
              <a:t>ANA </a:t>
            </a:r>
            <a:r>
              <a:rPr lang="ja-JP" altLang="en-US" sz="1400" dirty="0"/>
              <a:t>クラウンプラザホテル</a:t>
            </a:r>
            <a:r>
              <a:rPr lang="en-US" altLang="ja-JP" sz="1400" dirty="0"/>
              <a:t>】 </a:t>
            </a:r>
            <a:r>
              <a:rPr lang="ja-JP" altLang="en-US" sz="1400" dirty="0"/>
              <a:t>ビジネスパーソンのライフスタイルに関する</a:t>
            </a:r>
            <a:r>
              <a:rPr lang="en-US" altLang="ja-JP" sz="1400" b="1" dirty="0"/>
              <a:t>1,000 </a:t>
            </a:r>
            <a:r>
              <a:rPr lang="ja-JP" altLang="en-US" sz="1400" dirty="0"/>
              <a:t>名調査レポート</a:t>
            </a:r>
            <a:r>
              <a:rPr lang="en-US" altLang="ja-JP" sz="1400" dirty="0"/>
              <a:t>』</a:t>
            </a:r>
            <a:r>
              <a:rPr lang="ja-JP" altLang="en-US" sz="1400" dirty="0"/>
              <a:t>（</a:t>
            </a:r>
            <a:r>
              <a:rPr lang="en-US" altLang="ja-JP" sz="1400" dirty="0"/>
              <a:t>2017.8.20</a:t>
            </a:r>
            <a:r>
              <a:rPr lang="ja-JP" altLang="en-US" sz="1400" dirty="0"/>
              <a:t>）</a:t>
            </a:r>
            <a:endParaRPr lang="en-US" altLang="ja-JP" sz="1400" dirty="0"/>
          </a:p>
          <a:p>
            <a:r>
              <a:rPr lang="en-US" altLang="ja-JP" sz="1400" dirty="0">
                <a:hlinkClick r:id="rId15"/>
              </a:rPr>
              <a:t>https://www.anaihghotels.co.jp/corporate/pr/pdf/090618.pdf</a:t>
            </a:r>
            <a:endParaRPr lang="en-US" altLang="ja-JP" sz="1400" dirty="0"/>
          </a:p>
          <a:p>
            <a:r>
              <a:rPr lang="en-US" altLang="ja-JP" sz="1400" dirty="0" smtClean="0"/>
              <a:t>『</a:t>
            </a:r>
            <a:r>
              <a:rPr lang="ja-JP" altLang="en-US" sz="1400" dirty="0" smtClean="0"/>
              <a:t>全日本</a:t>
            </a:r>
            <a:r>
              <a:rPr lang="ja-JP" altLang="en-US" sz="1400" dirty="0"/>
              <a:t>菓子協会</a:t>
            </a:r>
            <a:r>
              <a:rPr lang="en-US" altLang="ja-JP" sz="1400" dirty="0"/>
              <a:t>『</a:t>
            </a:r>
            <a:r>
              <a:rPr lang="ja-JP" altLang="en-US" sz="1400" dirty="0"/>
              <a:t>平成</a:t>
            </a:r>
            <a:r>
              <a:rPr lang="en-US" altLang="ja-JP" sz="1400" dirty="0"/>
              <a:t>28</a:t>
            </a:r>
            <a:r>
              <a:rPr lang="ja-JP" altLang="en-US" sz="1400" dirty="0"/>
              <a:t>年菓子生産数量・生産金額及び小売金額推定</a:t>
            </a:r>
            <a:r>
              <a:rPr lang="en-US" altLang="ja-JP" sz="1400" dirty="0" smtClean="0"/>
              <a:t>』</a:t>
            </a:r>
            <a:r>
              <a:rPr lang="ja-JP" altLang="en-US" sz="1400" dirty="0" smtClean="0"/>
              <a:t>（</a:t>
            </a:r>
            <a:r>
              <a:rPr lang="en-US" altLang="ja-JP" sz="1400" dirty="0" smtClean="0"/>
              <a:t>2017.08.31</a:t>
            </a:r>
            <a:r>
              <a:rPr lang="ja-JP" altLang="en-US" sz="1400" dirty="0" smtClean="0"/>
              <a:t>）</a:t>
            </a:r>
            <a:endParaRPr lang="en-US" altLang="ja-JP" sz="1400" dirty="0"/>
          </a:p>
          <a:p>
            <a:r>
              <a:rPr lang="en-US" altLang="ja-JP" sz="1400" dirty="0" smtClean="0">
                <a:hlinkClick r:id="rId16"/>
              </a:rPr>
              <a:t>http</a:t>
            </a:r>
            <a:r>
              <a:rPr lang="en-US" altLang="ja-JP" sz="1400" dirty="0">
                <a:hlinkClick r:id="rId16"/>
              </a:rPr>
              <a:t>://</a:t>
            </a:r>
            <a:r>
              <a:rPr lang="en-US" altLang="ja-JP" sz="1400" dirty="0" smtClean="0">
                <a:hlinkClick r:id="rId16"/>
              </a:rPr>
              <a:t>www.eokashi.net/siryo/siryo08/h2903.pdf</a:t>
            </a:r>
            <a:endParaRPr lang="en-US" altLang="ja-JP" sz="1400" dirty="0" smtClean="0"/>
          </a:p>
          <a:p>
            <a:endParaRPr lang="en-US" altLang="ja-JP" sz="1400" dirty="0" smtClean="0"/>
          </a:p>
          <a:p>
            <a:endParaRPr lang="en-US" altLang="ja-JP" sz="1400" dirty="0"/>
          </a:p>
          <a:p>
            <a:endParaRPr lang="en-US" altLang="ja-JP" sz="1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5278" y="53218"/>
            <a:ext cx="24032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/>
              <a:t>参考</a:t>
            </a:r>
            <a:r>
              <a:rPr kumimoji="1" lang="en-US" altLang="ja-JP" sz="4800" dirty="0"/>
              <a:t>URL</a:t>
            </a:r>
            <a:endParaRPr kumimoji="1" lang="ja-JP" altLang="en-US" sz="48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967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ブルー系｜渦巻く｜泡 / バックグランド / フリー素材 / 壁紙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9" r="13761"/>
          <a:stretch/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683568" y="2756247"/>
            <a:ext cx="80842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MingLiU" panose="02020509000000000000" pitchFamily="49" charset="-120"/>
                <a:ea typeface="MingLiU" panose="02020509000000000000" pitchFamily="49" charset="-120"/>
              </a:rPr>
              <a:t>ご清聴ありがとうございました</a:t>
            </a:r>
          </a:p>
        </p:txBody>
      </p:sp>
      <p:pic>
        <p:nvPicPr>
          <p:cNvPr id="12290" name="Picture 2" descr="ピーターパン症候群のイラスト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25688"/>
            <a:ext cx="2520280" cy="2532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E97A-3BFA-4268-9524-0389E1855797}" type="slidenum">
              <a:rPr kumimoji="1" lang="ja-JP" altLang="en-US" smtClean="0"/>
              <a:t>36</a:t>
            </a:fld>
            <a:endParaRPr kumimoji="1" lang="ja-JP" altLang="en-US"/>
          </a:p>
        </p:txBody>
      </p:sp>
      <p:pic>
        <p:nvPicPr>
          <p:cNvPr id="1026" name="Picture 2" descr="G:\ゼミ\NRC\資料\IMG_237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730" y="-27384"/>
            <a:ext cx="1272821" cy="159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ゼミ\NRC\資料\IMG_237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440" y="78655"/>
            <a:ext cx="1678783" cy="167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ゼミ\NRC\資料\IMG_237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01379"/>
            <a:ext cx="1678783" cy="167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ゼミ\NRC\資料\IMG_237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904" y="78656"/>
            <a:ext cx="1678783" cy="167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ゼミ\NRC\資料\IMG_2374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700" y="101377"/>
            <a:ext cx="9906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ゼミ\NRC\資料\IMG_2375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01379"/>
            <a:ext cx="9906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G:\ゼミ\NRC\資料\IMG_2376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502" y="55949"/>
            <a:ext cx="9906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G:\ゼミ\NRC\資料\IMG_2377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7" y="-27384"/>
            <a:ext cx="1272821" cy="159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:\ゼミ\NRC\資料\IMG_2378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-27386"/>
            <a:ext cx="1272821" cy="159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キットカット に対する画像結果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567" y="5501235"/>
            <a:ext cx="1216308" cy="132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G:\ゼミ\NRC\資料\IMG_2360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79" y="5507059"/>
            <a:ext cx="1216686" cy="1327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キットカット に対する画像結果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072" y="5479296"/>
            <a:ext cx="1216308" cy="132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G:\ゼミ\NRC\資料\IMG_2360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5485120"/>
            <a:ext cx="1216686" cy="1327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キットカット に対する画像結果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904" y="5480259"/>
            <a:ext cx="1216308" cy="132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G:\ゼミ\NRC\資料\IMG_2360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616" y="5486083"/>
            <a:ext cx="1216686" cy="1327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G:\ゼミ\NRC\資料\IMG_2360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495" y="5498768"/>
            <a:ext cx="1216686" cy="1327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38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35278" y="53218"/>
            <a:ext cx="24561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はじめに</a:t>
            </a:r>
            <a:endParaRPr kumimoji="1" lang="ja-JP" altLang="en-US" sz="48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-11359" y="875493"/>
            <a:ext cx="7808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600" dirty="0"/>
              <a:t>購買には非計画購買と</a:t>
            </a:r>
            <a:r>
              <a:rPr lang="ja-JP" altLang="en-US" sz="3600" dirty="0"/>
              <a:t>計画購買がある</a:t>
            </a:r>
            <a:endParaRPr kumimoji="1" lang="ja-JP" altLang="en-US" sz="3600" dirty="0"/>
          </a:p>
        </p:txBody>
      </p:sp>
      <p:sp>
        <p:nvSpPr>
          <p:cNvPr id="8" name="角丸四角形 7"/>
          <p:cNvSpPr/>
          <p:nvPr/>
        </p:nvSpPr>
        <p:spPr>
          <a:xfrm>
            <a:off x="411762" y="1484784"/>
            <a:ext cx="8280920" cy="2088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19774" y="1713292"/>
            <a:ext cx="8064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/>
              <a:t>非計画購買と</a:t>
            </a:r>
            <a:r>
              <a:rPr kumimoji="1" lang="ja-JP" altLang="en-US" sz="3600" dirty="0" smtClean="0"/>
              <a:t>は</a:t>
            </a:r>
            <a:endParaRPr kumimoji="1" lang="en-US" altLang="ja-JP" sz="3600" dirty="0"/>
          </a:p>
          <a:p>
            <a:r>
              <a:rPr lang="ja-JP" altLang="en-US" sz="3200" dirty="0">
                <a:effectLst/>
              </a:rPr>
              <a:t>　入店する前には購入計画のなかった商品を</a:t>
            </a:r>
            <a:endParaRPr lang="en-US" altLang="ja-JP" sz="3200" dirty="0">
              <a:effectLst/>
            </a:endParaRPr>
          </a:p>
          <a:p>
            <a:r>
              <a:rPr lang="ja-JP" altLang="en-US" sz="3200" dirty="0">
                <a:effectLst/>
              </a:rPr>
              <a:t>　結果的に購入してしまうこと</a:t>
            </a:r>
            <a:r>
              <a:rPr lang="ja-JP" altLang="en-US" sz="3200" dirty="0" smtClean="0">
                <a:effectLst/>
              </a:rPr>
              <a:t>。　　　　</a:t>
            </a:r>
            <a:r>
              <a:rPr kumimoji="1" lang="en-US" altLang="ja-JP" sz="1600" dirty="0" smtClean="0"/>
              <a:t>『</a:t>
            </a:r>
            <a:r>
              <a:rPr kumimoji="1" lang="ja-JP" altLang="en-US" sz="1600" dirty="0"/>
              <a:t>コトバンク</a:t>
            </a:r>
            <a:r>
              <a:rPr kumimoji="1" lang="en-US" altLang="ja-JP" sz="1600" dirty="0"/>
              <a:t>』</a:t>
            </a:r>
            <a:r>
              <a:rPr kumimoji="1" lang="ja-JP" altLang="en-US" sz="1600" dirty="0"/>
              <a:t>より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E97A-3BFA-4268-9524-0389E1855797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6">
            <a:extLst>
              <a:ext uri="{FF2B5EF4-FFF2-40B4-BE49-F238E27FC236}">
                <a16:creationId xmlns="" xmlns:a16="http://schemas.microsoft.com/office/drawing/2014/main" id="{122A3733-6FDD-4F4A-8B85-CFAC0730F733}"/>
              </a:ext>
            </a:extLst>
          </p:cNvPr>
          <p:cNvSpPr txBox="1"/>
          <p:nvPr/>
        </p:nvSpPr>
        <p:spPr>
          <a:xfrm>
            <a:off x="35278" y="3573016"/>
            <a:ext cx="926888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 smtClean="0"/>
              <a:t>■非計画購買</a:t>
            </a:r>
            <a:endParaRPr kumimoji="1" lang="en-US" altLang="ja-JP" sz="3200" dirty="0" smtClean="0"/>
          </a:p>
          <a:p>
            <a:r>
              <a:rPr kumimoji="1" lang="ja-JP" altLang="en-US" sz="3200" dirty="0" smtClean="0"/>
              <a:t>　　①条件買い：</a:t>
            </a:r>
            <a:r>
              <a:rPr kumimoji="1" lang="ja-JP" altLang="en-US" sz="3200" dirty="0"/>
              <a:t>タイムセールなどの条件に惹かれる</a:t>
            </a:r>
            <a:endParaRPr kumimoji="1" lang="en-US" altLang="ja-JP" sz="3200" dirty="0"/>
          </a:p>
          <a:p>
            <a:r>
              <a:rPr lang="ja-JP" altLang="en-US" sz="3200" dirty="0" smtClean="0"/>
              <a:t>　　②想起買い：</a:t>
            </a:r>
            <a:r>
              <a:rPr lang="ja-JP" altLang="en-US" sz="3200" dirty="0"/>
              <a:t>在庫切れを思い出して買う</a:t>
            </a:r>
            <a:endParaRPr lang="en-US" altLang="ja-JP" sz="3200" dirty="0"/>
          </a:p>
          <a:p>
            <a:r>
              <a:rPr kumimoji="1" lang="ja-JP" altLang="en-US" sz="3200" dirty="0" smtClean="0"/>
              <a:t>　　③関連買い：</a:t>
            </a:r>
            <a:r>
              <a:rPr kumimoji="1" lang="ja-JP" altLang="en-US" sz="3200" dirty="0"/>
              <a:t>お酒を買ったついでにおつまみも・・</a:t>
            </a:r>
            <a:r>
              <a:rPr kumimoji="1" lang="ja-JP" altLang="en-US" sz="3200" dirty="0" smtClean="0"/>
              <a:t>・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　　</a:t>
            </a:r>
            <a:r>
              <a:rPr lang="ja-JP" altLang="en-US" sz="3200" u="sng" dirty="0" smtClean="0"/>
              <a:t>④衝動買い：衝動的にほしくなる。＝</a:t>
            </a:r>
            <a:r>
              <a:rPr lang="ja-JP" altLang="en-US" sz="3200" u="sng" dirty="0" smtClean="0">
                <a:solidFill>
                  <a:srgbClr val="FF0000"/>
                </a:solidFill>
              </a:rPr>
              <a:t>理由が曖昧</a:t>
            </a:r>
            <a:endParaRPr kumimoji="1" lang="en-US" altLang="ja-JP" sz="32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2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3219214" y="764704"/>
            <a:ext cx="2749471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ja-JP" altLang="en-US" sz="4000" dirty="0"/>
              <a:t>非計画購買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5278" y="53218"/>
            <a:ext cx="24561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はじめ</a:t>
            </a:r>
            <a:r>
              <a:rPr lang="ja-JP" altLang="en-US" sz="4800" dirty="0" smtClean="0"/>
              <a:t>に</a:t>
            </a:r>
            <a:endParaRPr kumimoji="1" lang="ja-JP" altLang="en-US" sz="48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日付プレースホルダー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21" name="スライド番号プレースホルダー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93052-4218-47AA-BAB8-DE7DE7E1B34F}" type="slidenum">
              <a:rPr kumimoji="1" lang="ja-JP" altLang="en-US" smtClean="0"/>
              <a:t>5</a:t>
            </a:fld>
            <a:endParaRPr kumimoji="1" lang="ja-JP" altLang="en-US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1430789"/>
            <a:ext cx="9144000" cy="523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90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5278" y="53218"/>
            <a:ext cx="24561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はじめ</a:t>
            </a:r>
            <a:r>
              <a:rPr lang="ja-JP" altLang="en-US" sz="4800" dirty="0" smtClean="0"/>
              <a:t>に</a:t>
            </a:r>
            <a:endParaRPr kumimoji="1" lang="ja-JP" altLang="en-US" sz="4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星 32 7"/>
          <p:cNvSpPr/>
          <p:nvPr/>
        </p:nvSpPr>
        <p:spPr>
          <a:xfrm>
            <a:off x="35278" y="469277"/>
            <a:ext cx="9108722" cy="6200083"/>
          </a:xfrm>
          <a:prstGeom prst="star32">
            <a:avLst/>
          </a:prstGeom>
          <a:solidFill>
            <a:srgbClr val="0BD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236716" y="1903277"/>
            <a:ext cx="514596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400" dirty="0" smtClean="0"/>
              <a:t>今回は</a:t>
            </a:r>
            <a:endParaRPr kumimoji="1" lang="en-US" altLang="ja-JP" sz="4400" dirty="0" smtClean="0"/>
          </a:p>
          <a:p>
            <a:pPr algn="ctr"/>
            <a:r>
              <a:rPr kumimoji="1" lang="ja-JP" altLang="en-US" sz="4400" dirty="0" smtClean="0"/>
              <a:t>購買にはっきりとした</a:t>
            </a:r>
            <a:endParaRPr kumimoji="1" lang="en-US" altLang="ja-JP" sz="4400" dirty="0" smtClean="0"/>
          </a:p>
          <a:p>
            <a:pPr algn="ctr"/>
            <a:r>
              <a:rPr kumimoji="1" lang="ja-JP" altLang="en-US" sz="4400" dirty="0" smtClean="0"/>
              <a:t>理由がなく、</a:t>
            </a:r>
            <a:endParaRPr kumimoji="1" lang="en-US" altLang="ja-JP" sz="4400" dirty="0" smtClean="0"/>
          </a:p>
          <a:p>
            <a:pPr algn="ctr"/>
            <a:r>
              <a:rPr kumimoji="1" lang="ja-JP" altLang="en-US" sz="4400" dirty="0" smtClean="0"/>
              <a:t>「思わず」である</a:t>
            </a:r>
            <a:endParaRPr kumimoji="1" lang="en-US" altLang="ja-JP" sz="4400" dirty="0" smtClean="0"/>
          </a:p>
          <a:p>
            <a:pPr algn="ctr"/>
            <a:r>
              <a:rPr kumimoji="1" lang="ja-JP" altLang="en-US" sz="4400" dirty="0" smtClean="0"/>
              <a:t>衝動買いに</a:t>
            </a:r>
            <a:r>
              <a:rPr lang="ja-JP" altLang="en-US" sz="4400" dirty="0" smtClean="0"/>
              <a:t>注目</a:t>
            </a:r>
            <a:endParaRPr kumimoji="1" lang="en-US" altLang="ja-JP" sz="4400" dirty="0" smtClean="0"/>
          </a:p>
          <a:p>
            <a:pPr algn="ctr"/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3639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 11"/>
          <p:cNvSpPr/>
          <p:nvPr/>
        </p:nvSpPr>
        <p:spPr>
          <a:xfrm>
            <a:off x="82959" y="994735"/>
            <a:ext cx="8841683" cy="20742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34F67201-E558-45B5-9265-7F79FD69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="" xmlns:a16="http://schemas.microsoft.com/office/drawing/2014/main" id="{DA57ADA9-A535-46D7-8BC2-A675E743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="" xmlns:a16="http://schemas.microsoft.com/office/drawing/2014/main" id="{FA952AF8-95E9-46EF-8572-B885F62410A7}"/>
              </a:ext>
            </a:extLst>
          </p:cNvPr>
          <p:cNvSpPr txBox="1"/>
          <p:nvPr/>
        </p:nvSpPr>
        <p:spPr>
          <a:xfrm>
            <a:off x="258910" y="1054477"/>
            <a:ext cx="6481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/>
              <a:t>本研究における衝動</a:t>
            </a:r>
            <a:r>
              <a:rPr lang="ja-JP" altLang="en-US" sz="3600" dirty="0" smtClean="0"/>
              <a:t>買いの定義</a:t>
            </a:r>
            <a:endParaRPr kumimoji="1" lang="ja-JP" altLang="en-US" sz="3600" dirty="0"/>
          </a:p>
        </p:txBody>
      </p:sp>
      <p:sp>
        <p:nvSpPr>
          <p:cNvPr id="2" name="テキスト ボックス 1"/>
          <p:cNvSpPr txBox="1"/>
          <p:nvPr/>
        </p:nvSpPr>
        <p:spPr>
          <a:xfrm rot="992367">
            <a:off x="8258681" y="1949089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chemeClr val="bg1"/>
                </a:solidFill>
              </a:rPr>
              <a:t>🌺</a:t>
            </a:r>
          </a:p>
        </p:txBody>
      </p:sp>
      <p:sp>
        <p:nvSpPr>
          <p:cNvPr id="8" name="テキスト ボックス 7"/>
          <p:cNvSpPr txBox="1"/>
          <p:nvPr/>
        </p:nvSpPr>
        <p:spPr>
          <a:xfrm rot="225475">
            <a:off x="7964570" y="237563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bg1"/>
                </a:solidFill>
              </a:rPr>
              <a:t>🌺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-5227" y="1715318"/>
            <a:ext cx="918573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 smtClean="0"/>
              <a:t>：「思わず」買ってしまうこと</a:t>
            </a:r>
            <a:endParaRPr lang="en-US" altLang="ja-JP" sz="2800" dirty="0"/>
          </a:p>
          <a:p>
            <a:pPr algn="ctr"/>
            <a:r>
              <a:rPr lang="ja-JP" altLang="en-US" sz="2800" dirty="0" smtClean="0"/>
              <a:t>☞目的よりも感情が強く影響をしている</a:t>
            </a:r>
            <a:endParaRPr lang="en-US" altLang="ja-JP" sz="2800" dirty="0"/>
          </a:p>
          <a:p>
            <a:endParaRPr lang="en-US" altLang="ja-JP" sz="2800" dirty="0" smtClean="0"/>
          </a:p>
          <a:p>
            <a:r>
              <a:rPr lang="en-US" altLang="ja-JP" sz="2800" dirty="0" smtClean="0"/>
              <a:t>※1</a:t>
            </a:r>
            <a:r>
              <a:rPr lang="ja-JP" altLang="en-US" sz="2800" dirty="0" smtClean="0"/>
              <a:t>：カテゴリー</a:t>
            </a:r>
            <a:r>
              <a:rPr lang="ja-JP" altLang="en-US" sz="2800" dirty="0"/>
              <a:t>のスイッチ</a:t>
            </a:r>
            <a:endParaRPr lang="en-US" altLang="ja-JP" sz="2800" dirty="0"/>
          </a:p>
          <a:p>
            <a:r>
              <a:rPr lang="ja-JP" altLang="en-US" sz="2400" dirty="0" smtClean="0"/>
              <a:t>　　　→</a:t>
            </a:r>
            <a:r>
              <a:rPr lang="ja-JP" altLang="en-US" sz="2400" dirty="0"/>
              <a:t>カレーを作るつもりでカレールーを買いに行ったのに</a:t>
            </a:r>
            <a:endParaRPr lang="en-US" altLang="ja-JP" sz="2400" dirty="0"/>
          </a:p>
          <a:p>
            <a:r>
              <a:rPr lang="ja-JP" altLang="en-US" sz="2400" dirty="0"/>
              <a:t>　　</a:t>
            </a:r>
            <a:r>
              <a:rPr lang="ja-JP" altLang="en-US" sz="2400" dirty="0" smtClean="0"/>
              <a:t>　　　シチュー</a:t>
            </a:r>
            <a:r>
              <a:rPr lang="ja-JP" altLang="en-US" sz="2400" dirty="0"/>
              <a:t>を買ってしまった！</a:t>
            </a:r>
            <a:r>
              <a:rPr lang="ja-JP" altLang="en-US" sz="2400" dirty="0" smtClean="0"/>
              <a:t>！</a:t>
            </a:r>
            <a:endParaRPr lang="en-US" altLang="ja-JP" sz="2400" dirty="0" smtClean="0"/>
          </a:p>
          <a:p>
            <a:r>
              <a:rPr lang="ja-JP" altLang="en-US" sz="2400" dirty="0"/>
              <a:t>　</a:t>
            </a:r>
            <a:r>
              <a:rPr lang="ja-JP" altLang="en-US" sz="2400" dirty="0" smtClean="0"/>
              <a:t>　　　　（</a:t>
            </a:r>
            <a:r>
              <a:rPr lang="ja-JP" altLang="en-US" sz="2400" dirty="0"/>
              <a:t>夕飯の買い物という目的は変わらないから</a:t>
            </a:r>
            <a:r>
              <a:rPr lang="ja-JP" altLang="en-US" sz="2400" dirty="0" smtClean="0"/>
              <a:t>）</a:t>
            </a:r>
            <a:endParaRPr lang="en-US" altLang="ja-JP" sz="2400" dirty="0"/>
          </a:p>
          <a:p>
            <a:r>
              <a:rPr lang="en-US" altLang="ja-JP" sz="2800" dirty="0" smtClean="0"/>
              <a:t>※2</a:t>
            </a:r>
            <a:r>
              <a:rPr lang="ja-JP" altLang="en-US" sz="2800" dirty="0" smtClean="0"/>
              <a:t>：ブランド</a:t>
            </a:r>
            <a:r>
              <a:rPr lang="ja-JP" altLang="en-US" sz="2800" dirty="0"/>
              <a:t>のスイッチ</a:t>
            </a:r>
            <a:endParaRPr lang="en-US" altLang="ja-JP" sz="2800" dirty="0"/>
          </a:p>
          <a:p>
            <a:r>
              <a:rPr lang="ja-JP" altLang="en-US" sz="2400" dirty="0" smtClean="0"/>
              <a:t>　　　→</a:t>
            </a:r>
            <a:r>
              <a:rPr lang="ja-JP" altLang="en-US" sz="2400" dirty="0"/>
              <a:t>バーモンドカレーを買うつもりだった</a:t>
            </a:r>
            <a:r>
              <a:rPr lang="ja-JP" altLang="en-US" sz="2400" dirty="0" smtClean="0"/>
              <a:t>のに</a:t>
            </a:r>
            <a:endParaRPr lang="en-US" altLang="ja-JP" sz="2400" dirty="0" smtClean="0"/>
          </a:p>
          <a:p>
            <a:r>
              <a:rPr lang="ja-JP" altLang="en-US" sz="2400" dirty="0"/>
              <a:t>　</a:t>
            </a:r>
            <a:r>
              <a:rPr lang="ja-JP" altLang="en-US" sz="2400" dirty="0" smtClean="0"/>
              <a:t>　　　　ジャワカレー</a:t>
            </a:r>
            <a:r>
              <a:rPr lang="ja-JP" altLang="en-US" sz="2400" dirty="0"/>
              <a:t>を買って</a:t>
            </a:r>
            <a:r>
              <a:rPr lang="ja-JP" altLang="en-US" sz="2400" dirty="0" smtClean="0"/>
              <a:t>しまった</a:t>
            </a:r>
            <a:r>
              <a:rPr lang="ja-JP" altLang="en-US" sz="2400" dirty="0"/>
              <a:t>！！</a:t>
            </a:r>
            <a:endParaRPr lang="en-US" altLang="ja-JP" sz="2400" dirty="0"/>
          </a:p>
          <a:p>
            <a:endParaRPr lang="ja-JP" altLang="en-US" sz="2400" dirty="0" smtClean="0"/>
          </a:p>
          <a:p>
            <a:r>
              <a:rPr kumimoji="1" lang="ja-JP" altLang="en-US" sz="2400" dirty="0" smtClean="0"/>
              <a:t>　　</a:t>
            </a:r>
            <a:r>
              <a:rPr kumimoji="1" lang="en-US" altLang="ja-JP" sz="2400" dirty="0" smtClean="0"/>
              <a:t>※1</a:t>
            </a:r>
            <a:r>
              <a:rPr lang="ja-JP" altLang="en-US" sz="2400" dirty="0"/>
              <a:t>、</a:t>
            </a:r>
            <a:r>
              <a:rPr lang="en-US" altLang="ja-JP" sz="2400" dirty="0" smtClean="0"/>
              <a:t>※2</a:t>
            </a:r>
            <a:r>
              <a:rPr lang="ja-JP" altLang="en-US" sz="2400" dirty="0" smtClean="0"/>
              <a:t>は</a:t>
            </a:r>
            <a:r>
              <a:rPr lang="ja-JP" altLang="en-US" sz="2400" u="sng" dirty="0" smtClean="0"/>
              <a:t>感情</a:t>
            </a:r>
            <a:r>
              <a:rPr lang="ja-JP" altLang="en-US" sz="2400" u="sng" dirty="0"/>
              <a:t>よりも購買の目的が強いため今回は対象外とする</a:t>
            </a:r>
            <a:endParaRPr lang="en-US" altLang="ja-JP" sz="2400" u="sng" dirty="0"/>
          </a:p>
          <a:p>
            <a:endParaRPr kumimoji="1" lang="ja-JP" altLang="en-US" sz="28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5278" y="53218"/>
            <a:ext cx="70391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はじめ</a:t>
            </a:r>
            <a:r>
              <a:rPr lang="ja-JP" altLang="en-US" sz="4800" dirty="0" smtClean="0"/>
              <a:t>に：衝動買いの定義</a:t>
            </a:r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08621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正方形/長方形 28"/>
          <p:cNvSpPr/>
          <p:nvPr/>
        </p:nvSpPr>
        <p:spPr>
          <a:xfrm>
            <a:off x="134416" y="4481936"/>
            <a:ext cx="5516150" cy="12448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600"/>
          </a:p>
        </p:txBody>
      </p:sp>
      <p:sp>
        <p:nvSpPr>
          <p:cNvPr id="28" name="正方形/長方形 27"/>
          <p:cNvSpPr/>
          <p:nvPr/>
        </p:nvSpPr>
        <p:spPr>
          <a:xfrm>
            <a:off x="155654" y="3132948"/>
            <a:ext cx="5488124" cy="12448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600"/>
          </a:p>
        </p:txBody>
      </p:sp>
      <p:sp>
        <p:nvSpPr>
          <p:cNvPr id="27" name="正方形/長方形 26"/>
          <p:cNvSpPr/>
          <p:nvPr/>
        </p:nvSpPr>
        <p:spPr>
          <a:xfrm>
            <a:off x="134416" y="1694312"/>
            <a:ext cx="5516150" cy="13405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36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テキスト ボックス 16"/>
          <p:cNvSpPr txBox="1"/>
          <p:nvPr/>
        </p:nvSpPr>
        <p:spPr>
          <a:xfrm>
            <a:off x="1475656" y="2281640"/>
            <a:ext cx="29787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/>
              <a:t>ある　　・　　ない</a:t>
            </a:r>
            <a:endParaRPr lang="en-US" altLang="ja-JP" sz="32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82106" y="1755683"/>
            <a:ext cx="4884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購買した別の商品と関連が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109759" y="3248871"/>
            <a:ext cx="5676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/>
              <a:t>小売店</a:t>
            </a:r>
            <a:r>
              <a:rPr kumimoji="1" lang="ja-JP" altLang="en-US" sz="2800" dirty="0"/>
              <a:t>による付加価値情報で買った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475656" y="3814704"/>
            <a:ext cx="31518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はい　　・　いいえ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179512" y="4502624"/>
            <a:ext cx="2916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思い出し買い</a:t>
            </a:r>
            <a:r>
              <a:rPr lang="ja-JP" altLang="en-US" sz="3200" dirty="0"/>
              <a:t>？</a:t>
            </a:r>
            <a:endParaRPr kumimoji="1" lang="ja-JP" altLang="en-US" sz="3200" dirty="0"/>
          </a:p>
        </p:txBody>
      </p:sp>
      <p:sp>
        <p:nvSpPr>
          <p:cNvPr id="2" name="右矢印 1"/>
          <p:cNvSpPr/>
          <p:nvPr/>
        </p:nvSpPr>
        <p:spPr>
          <a:xfrm>
            <a:off x="5643778" y="2051105"/>
            <a:ext cx="649626" cy="876663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右矢印 15"/>
          <p:cNvSpPr/>
          <p:nvPr/>
        </p:nvSpPr>
        <p:spPr>
          <a:xfrm>
            <a:off x="5643778" y="3376372"/>
            <a:ext cx="649626" cy="876663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右矢印 22"/>
          <p:cNvSpPr/>
          <p:nvPr/>
        </p:nvSpPr>
        <p:spPr>
          <a:xfrm>
            <a:off x="5643778" y="4763899"/>
            <a:ext cx="649626" cy="876663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角丸四角形吹き出し 2"/>
          <p:cNvSpPr/>
          <p:nvPr/>
        </p:nvSpPr>
        <p:spPr>
          <a:xfrm>
            <a:off x="5502224" y="741075"/>
            <a:ext cx="3445147" cy="1014608"/>
          </a:xfrm>
          <a:prstGeom prst="wedgeRoundRectCallout">
            <a:avLst>
              <a:gd name="adj1" fmla="val -36680"/>
              <a:gd name="adj2" fmla="val 70726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</a:rPr>
              <a:t>「ある」・「はい」なら</a:t>
            </a:r>
            <a:r>
              <a:rPr kumimoji="1" lang="en-US" altLang="ja-JP" sz="2800" dirty="0">
                <a:solidFill>
                  <a:schemeClr val="tx1"/>
                </a:solidFill>
              </a:rPr>
              <a:t>…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440287" y="2166270"/>
            <a:ext cx="2005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/>
              <a:t>関連買い</a:t>
            </a:r>
            <a:endParaRPr kumimoji="1" lang="ja-JP" altLang="en-US" sz="3600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475656" y="5104348"/>
            <a:ext cx="31518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はい　　・　いいえ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508778" y="3491537"/>
            <a:ext cx="2005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/>
              <a:t>条件買い</a:t>
            </a:r>
            <a:endParaRPr kumimoji="1" lang="ja-JP" altLang="en-US" sz="3600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551443" y="4879064"/>
            <a:ext cx="2005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/>
              <a:t>想起買い</a:t>
            </a:r>
            <a:endParaRPr kumimoji="1" lang="ja-JP" altLang="en-US" sz="36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619672" y="5989808"/>
            <a:ext cx="60789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/>
              <a:t>それ以外なら</a:t>
            </a:r>
            <a:r>
              <a:rPr kumimoji="1" lang="ja-JP" altLang="en-US" sz="4800" dirty="0" smtClean="0"/>
              <a:t>衝動買い</a:t>
            </a:r>
            <a:endParaRPr kumimoji="1" lang="ja-JP" altLang="en-US" sz="48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92757" y="737040"/>
            <a:ext cx="53094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/>
              <a:t>先程のスライドに加えて</a:t>
            </a:r>
            <a:endParaRPr kumimoji="1" lang="ja-JP" altLang="en-US" sz="4000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C0685-DFC7-4973-963D-1188506E3BCE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5278" y="53218"/>
            <a:ext cx="70391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はじめ</a:t>
            </a:r>
            <a:r>
              <a:rPr lang="ja-JP" altLang="en-US" sz="4800" dirty="0" smtClean="0"/>
              <a:t>に：衝動買いの定義</a:t>
            </a:r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13743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「モコモコのうさぎモコモコのうさぎ」のフリー写真素材を拡大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44" b="95591" l="10000" r="91188">
                        <a14:foregroundMark x1="46688" y1="18386" x2="46688" y2="18386"/>
                        <a14:foregroundMark x1="51188" y1="11914" x2="51188" y2="11914"/>
                        <a14:foregroundMark x1="51875" y1="13415" x2="51875" y2="13415"/>
                        <a14:foregroundMark x1="47688" y1="17167" x2="47688" y2="17167"/>
                        <a14:foregroundMark x1="40125" y1="39118" x2="40125" y2="39118"/>
                        <a14:foregroundMark x1="41125" y1="38086" x2="41125" y2="38086"/>
                        <a14:backgroundMark x1="36938" y1="59756" x2="36938" y2="59756"/>
                        <a14:backgroundMark x1="57938" y1="37054" x2="57938" y2="37054"/>
                        <a14:backgroundMark x1="37625" y1="61257" x2="37625" y2="612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497" b="18767"/>
          <a:stretch/>
        </p:blipFill>
        <p:spPr bwMode="auto">
          <a:xfrm>
            <a:off x="1338151" y="1798709"/>
            <a:ext cx="7805850" cy="505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1593513" y="2443985"/>
            <a:ext cx="62472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①</a:t>
            </a:r>
            <a:r>
              <a:rPr lang="ja-JP" altLang="en-US" sz="4400" dirty="0"/>
              <a:t>衝動買い</a:t>
            </a:r>
            <a:r>
              <a:rPr lang="ja-JP" altLang="en-US" sz="4400" dirty="0" smtClean="0"/>
              <a:t>について</a:t>
            </a:r>
            <a:endParaRPr kumimoji="1" lang="en-US" altLang="ja-JP" sz="4400" dirty="0"/>
          </a:p>
          <a:p>
            <a:r>
              <a:rPr lang="ja-JP" altLang="en-US" sz="4400" dirty="0" smtClean="0"/>
              <a:t>②</a:t>
            </a:r>
            <a:r>
              <a:rPr lang="ja-JP" altLang="en-US" sz="4400" dirty="0"/>
              <a:t>消費者</a:t>
            </a:r>
            <a:r>
              <a:rPr lang="ja-JP" altLang="en-US" sz="4400" dirty="0" smtClean="0"/>
              <a:t>の感情について</a:t>
            </a:r>
            <a:endParaRPr lang="en-US" altLang="ja-JP" sz="4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13047" y="-27384"/>
            <a:ext cx="131713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日付プレースホルダー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2017/9/17</a:t>
            </a:r>
            <a:endParaRPr kumimoji="1" lang="ja-JP" altLang="en-US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93052-4218-47AA-BAB8-DE7DE7E1B34F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5278" y="532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/>
              <a:t>先行研究</a:t>
            </a:r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20050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3597</TotalTime>
  <Words>1494</Words>
  <Application>Microsoft Office PowerPoint</Application>
  <PresentationFormat>画面に合わせる (4:3)</PresentationFormat>
  <Paragraphs>456</Paragraphs>
  <Slides>36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36</vt:i4>
      </vt:variant>
    </vt:vector>
  </HeadingPairs>
  <TitlesOfParts>
    <vt:vector size="42" baseType="lpstr">
      <vt:lpstr>MingLiU</vt:lpstr>
      <vt:lpstr>ＭＳ Ｐゴシック</vt:lpstr>
      <vt:lpstr>新細明體</vt:lpstr>
      <vt:lpstr>Arial</vt:lpstr>
      <vt:lpstr>Calibri</vt:lpstr>
      <vt:lpstr>Office ​​テーマ</vt:lpstr>
      <vt:lpstr>これ買っちゃおう ～衝動買い～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これ買っちゃおう</dc:title>
  <dc:creator>momochiyo</dc:creator>
  <cp:lastModifiedBy>MIYAKO</cp:lastModifiedBy>
  <cp:revision>310</cp:revision>
  <dcterms:created xsi:type="dcterms:W3CDTF">2017-08-09T03:17:45Z</dcterms:created>
  <dcterms:modified xsi:type="dcterms:W3CDTF">2017-09-13T13:50:03Z</dcterms:modified>
</cp:coreProperties>
</file>